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0"/>
  </p:notesMasterIdLst>
  <p:sldIdLst>
    <p:sldId id="256" r:id="rId5"/>
    <p:sldId id="257" r:id="rId6"/>
    <p:sldId id="288" r:id="rId7"/>
    <p:sldId id="259" r:id="rId8"/>
    <p:sldId id="260" r:id="rId9"/>
    <p:sldId id="261" r:id="rId10"/>
    <p:sldId id="268" r:id="rId11"/>
    <p:sldId id="272" r:id="rId12"/>
    <p:sldId id="276" r:id="rId13"/>
    <p:sldId id="298" r:id="rId14"/>
    <p:sldId id="262" r:id="rId15"/>
    <p:sldId id="295" r:id="rId16"/>
    <p:sldId id="296" r:id="rId17"/>
    <p:sldId id="299" r:id="rId18"/>
    <p:sldId id="264" r:id="rId19"/>
    <p:sldId id="286" r:id="rId20"/>
    <p:sldId id="300" r:id="rId21"/>
    <p:sldId id="265" r:id="rId22"/>
    <p:sldId id="266" r:id="rId23"/>
    <p:sldId id="293" r:id="rId24"/>
    <p:sldId id="294" r:id="rId25"/>
    <p:sldId id="278" r:id="rId26"/>
    <p:sldId id="281" r:id="rId27"/>
    <p:sldId id="297" r:id="rId28"/>
    <p:sldId id="275"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EB0581-F865-4A9B-8C91-39539D6B2DF5}" v="281" dt="2021-05-10T06:56:31.969"/>
    <p1510:client id="{4319920E-AFA6-4C9E-A6B9-4A6C96B9A40B}" v="6" dt="2021-05-10T07:02:02.051"/>
    <p1510:client id="{D220838A-19B9-4083-A356-515F06938992}" v="11" dt="2021-05-11T06:12:57.12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1" autoAdjust="0"/>
  </p:normalViewPr>
  <p:slideViewPr>
    <p:cSldViewPr snapToGrid="0">
      <p:cViewPr varScale="1">
        <p:scale>
          <a:sx n="47" d="100"/>
          <a:sy n="47" d="100"/>
        </p:scale>
        <p:origin x="1203"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Jae Hoon" userId="245b6bc6-c4f7-4c94-862f-b2d3d6f60c2b" providerId="ADAL" clId="{D220838A-19B9-4083-A356-515F06938992}"/>
    <pc:docChg chg="undo custSel addSld delSld modSld">
      <pc:chgData name="Lee, Jae Hoon" userId="245b6bc6-c4f7-4c94-862f-b2d3d6f60c2b" providerId="ADAL" clId="{D220838A-19B9-4083-A356-515F06938992}" dt="2021-05-11T06:13:00.884" v="230" actId="478"/>
      <pc:docMkLst>
        <pc:docMk/>
      </pc:docMkLst>
      <pc:sldChg chg="modNotesTx">
        <pc:chgData name="Lee, Jae Hoon" userId="245b6bc6-c4f7-4c94-862f-b2d3d6f60c2b" providerId="ADAL" clId="{D220838A-19B9-4083-A356-515F06938992}" dt="2021-05-11T01:48:46.170" v="168" actId="20577"/>
        <pc:sldMkLst>
          <pc:docMk/>
          <pc:sldMk cId="0" sldId="259"/>
        </pc:sldMkLst>
      </pc:sldChg>
      <pc:sldChg chg="addSp delSp modSp mod">
        <pc:chgData name="Lee, Jae Hoon" userId="245b6bc6-c4f7-4c94-862f-b2d3d6f60c2b" providerId="ADAL" clId="{D220838A-19B9-4083-A356-515F06938992}" dt="2021-05-10T07:50:36.708" v="134" actId="20577"/>
        <pc:sldMkLst>
          <pc:docMk/>
          <pc:sldMk cId="0" sldId="262"/>
        </pc:sldMkLst>
        <pc:spChg chg="mod">
          <ac:chgData name="Lee, Jae Hoon" userId="245b6bc6-c4f7-4c94-862f-b2d3d6f60c2b" providerId="ADAL" clId="{D220838A-19B9-4083-A356-515F06938992}" dt="2021-05-10T07:50:36.708" v="134" actId="20577"/>
          <ac:spMkLst>
            <pc:docMk/>
            <pc:sldMk cId="0" sldId="262"/>
            <ac:spMk id="205" creationId="{00000000-0000-0000-0000-000000000000}"/>
          </ac:spMkLst>
        </pc:spChg>
        <pc:picChg chg="del">
          <ac:chgData name="Lee, Jae Hoon" userId="245b6bc6-c4f7-4c94-862f-b2d3d6f60c2b" providerId="ADAL" clId="{D220838A-19B9-4083-A356-515F06938992}" dt="2021-05-10T07:17:20.145" v="22" actId="478"/>
          <ac:picMkLst>
            <pc:docMk/>
            <pc:sldMk cId="0" sldId="262"/>
            <ac:picMk id="15" creationId="{B92492A7-6975-4724-A00F-279AD109BFB8}"/>
          </ac:picMkLst>
        </pc:picChg>
        <pc:picChg chg="add mod">
          <ac:chgData name="Lee, Jae Hoon" userId="245b6bc6-c4f7-4c94-862f-b2d3d6f60c2b" providerId="ADAL" clId="{D220838A-19B9-4083-A356-515F06938992}" dt="2021-05-10T07:18:00.456" v="31" actId="14100"/>
          <ac:picMkLst>
            <pc:docMk/>
            <pc:sldMk cId="0" sldId="262"/>
            <ac:picMk id="2050" creationId="{648A3B72-64E2-47EB-BAD5-FD0FA1B6DB98}"/>
          </ac:picMkLst>
        </pc:picChg>
      </pc:sldChg>
      <pc:sldChg chg="modSp mod">
        <pc:chgData name="Lee, Jae Hoon" userId="245b6bc6-c4f7-4c94-862f-b2d3d6f60c2b" providerId="ADAL" clId="{D220838A-19B9-4083-A356-515F06938992}" dt="2021-05-10T07:28:58.409" v="85" actId="20577"/>
        <pc:sldMkLst>
          <pc:docMk/>
          <pc:sldMk cId="0" sldId="264"/>
        </pc:sldMkLst>
        <pc:spChg chg="mod">
          <ac:chgData name="Lee, Jae Hoon" userId="245b6bc6-c4f7-4c94-862f-b2d3d6f60c2b" providerId="ADAL" clId="{D220838A-19B9-4083-A356-515F06938992}" dt="2021-05-10T07:28:58.409" v="85" actId="20577"/>
          <ac:spMkLst>
            <pc:docMk/>
            <pc:sldMk cId="0" sldId="264"/>
            <ac:spMk id="2" creationId="{615BC581-ECA9-4E77-A3D2-5BD227C22953}"/>
          </ac:spMkLst>
        </pc:spChg>
      </pc:sldChg>
      <pc:sldChg chg="modSp mod">
        <pc:chgData name="Lee, Jae Hoon" userId="245b6bc6-c4f7-4c94-862f-b2d3d6f60c2b" providerId="ADAL" clId="{D220838A-19B9-4083-A356-515F06938992}" dt="2021-05-10T07:30:47.181" v="132" actId="20577"/>
        <pc:sldMkLst>
          <pc:docMk/>
          <pc:sldMk cId="0" sldId="266"/>
        </pc:sldMkLst>
        <pc:spChg chg="mod">
          <ac:chgData name="Lee, Jae Hoon" userId="245b6bc6-c4f7-4c94-862f-b2d3d6f60c2b" providerId="ADAL" clId="{D220838A-19B9-4083-A356-515F06938992}" dt="2021-05-10T07:30:47.181" v="132" actId="20577"/>
          <ac:spMkLst>
            <pc:docMk/>
            <pc:sldMk cId="0" sldId="266"/>
            <ac:spMk id="8" creationId="{E7837056-FE6A-8F42-B58C-E05E3B805DD9}"/>
          </ac:spMkLst>
        </pc:spChg>
      </pc:sldChg>
      <pc:sldChg chg="addSp delSp modSp mod">
        <pc:chgData name="Lee, Jae Hoon" userId="245b6bc6-c4f7-4c94-862f-b2d3d6f60c2b" providerId="ADAL" clId="{D220838A-19B9-4083-A356-515F06938992}" dt="2021-05-10T07:11:36.361" v="6" actId="1076"/>
        <pc:sldMkLst>
          <pc:docMk/>
          <pc:sldMk cId="0" sldId="268"/>
        </pc:sldMkLst>
        <pc:spChg chg="mod">
          <ac:chgData name="Lee, Jae Hoon" userId="245b6bc6-c4f7-4c94-862f-b2d3d6f60c2b" providerId="ADAL" clId="{D220838A-19B9-4083-A356-515F06938992}" dt="2021-05-10T07:11:15.922" v="3" actId="6549"/>
          <ac:spMkLst>
            <pc:docMk/>
            <pc:sldMk cId="0" sldId="268"/>
            <ac:spMk id="12" creationId="{2083409D-50E2-4142-9EF6-AC456B46B264}"/>
          </ac:spMkLst>
        </pc:spChg>
        <pc:picChg chg="del">
          <ac:chgData name="Lee, Jae Hoon" userId="245b6bc6-c4f7-4c94-862f-b2d3d6f60c2b" providerId="ADAL" clId="{D220838A-19B9-4083-A356-515F06938992}" dt="2021-05-10T07:11:18.793" v="4" actId="478"/>
          <ac:picMkLst>
            <pc:docMk/>
            <pc:sldMk cId="0" sldId="268"/>
            <ac:picMk id="4" creationId="{15153CE7-A483-41E2-8B5B-5CC8A2FEF236}"/>
          </ac:picMkLst>
        </pc:picChg>
        <pc:picChg chg="add mod">
          <ac:chgData name="Lee, Jae Hoon" userId="245b6bc6-c4f7-4c94-862f-b2d3d6f60c2b" providerId="ADAL" clId="{D220838A-19B9-4083-A356-515F06938992}" dt="2021-05-10T07:11:36.361" v="6" actId="1076"/>
          <ac:picMkLst>
            <pc:docMk/>
            <pc:sldMk cId="0" sldId="268"/>
            <ac:picMk id="1026" creationId="{A5F0DAEC-D4CD-48CB-98C0-0A612BE2F2C6}"/>
          </ac:picMkLst>
        </pc:picChg>
      </pc:sldChg>
      <pc:sldChg chg="modSp mod">
        <pc:chgData name="Lee, Jae Hoon" userId="245b6bc6-c4f7-4c94-862f-b2d3d6f60c2b" providerId="ADAL" clId="{D220838A-19B9-4083-A356-515F06938992}" dt="2021-05-11T01:05:33.328" v="167" actId="1037"/>
        <pc:sldMkLst>
          <pc:docMk/>
          <pc:sldMk cId="3395277161" sldId="276"/>
        </pc:sldMkLst>
        <pc:picChg chg="mod">
          <ac:chgData name="Lee, Jae Hoon" userId="245b6bc6-c4f7-4c94-862f-b2d3d6f60c2b" providerId="ADAL" clId="{D220838A-19B9-4083-A356-515F06938992}" dt="2021-05-11T01:05:33.328" v="167" actId="1037"/>
          <ac:picMkLst>
            <pc:docMk/>
            <pc:sldMk cId="3395277161" sldId="276"/>
            <ac:picMk id="2" creationId="{E2933E14-C22A-437B-88DC-9B827F9FE352}"/>
          </ac:picMkLst>
        </pc:picChg>
      </pc:sldChg>
      <pc:sldChg chg="modSp mod">
        <pc:chgData name="Lee, Jae Hoon" userId="245b6bc6-c4f7-4c94-862f-b2d3d6f60c2b" providerId="ADAL" clId="{D220838A-19B9-4083-A356-515F06938992}" dt="2021-05-10T07:30:38.422" v="117" actId="20577"/>
        <pc:sldMkLst>
          <pc:docMk/>
          <pc:sldMk cId="865044610" sldId="278"/>
        </pc:sldMkLst>
        <pc:spChg chg="mod">
          <ac:chgData name="Lee, Jae Hoon" userId="245b6bc6-c4f7-4c94-862f-b2d3d6f60c2b" providerId="ADAL" clId="{D220838A-19B9-4083-A356-515F06938992}" dt="2021-05-10T07:30:38.422" v="117" actId="20577"/>
          <ac:spMkLst>
            <pc:docMk/>
            <pc:sldMk cId="865044610" sldId="278"/>
            <ac:spMk id="205" creationId="{00000000-0000-0000-0000-000000000000}"/>
          </ac:spMkLst>
        </pc:spChg>
      </pc:sldChg>
      <pc:sldChg chg="addSp delSp modSp del mod">
        <pc:chgData name="Lee, Jae Hoon" userId="245b6bc6-c4f7-4c94-862f-b2d3d6f60c2b" providerId="ADAL" clId="{D220838A-19B9-4083-A356-515F06938992}" dt="2021-05-11T06:06:12.396" v="169" actId="47"/>
        <pc:sldMkLst>
          <pc:docMk/>
          <pc:sldMk cId="3056669164" sldId="289"/>
        </pc:sldMkLst>
        <pc:spChg chg="mod ord">
          <ac:chgData name="Lee, Jae Hoon" userId="245b6bc6-c4f7-4c94-862f-b2d3d6f60c2b" providerId="ADAL" clId="{D220838A-19B9-4083-A356-515F06938992}" dt="2021-05-10T07:56:43.484" v="161" actId="166"/>
          <ac:spMkLst>
            <pc:docMk/>
            <pc:sldMk cId="3056669164" sldId="289"/>
            <ac:spMk id="10" creationId="{2756DF08-BB76-438F-A04A-C26D956156C4}"/>
          </ac:spMkLst>
        </pc:spChg>
        <pc:picChg chg="del">
          <ac:chgData name="Lee, Jae Hoon" userId="245b6bc6-c4f7-4c94-862f-b2d3d6f60c2b" providerId="ADAL" clId="{D220838A-19B9-4083-A356-515F06938992}" dt="2021-05-10T07:52:07.518" v="135" actId="478"/>
          <ac:picMkLst>
            <pc:docMk/>
            <pc:sldMk cId="3056669164" sldId="289"/>
            <ac:picMk id="4" creationId="{C50AF06D-AF65-4048-9720-DD476286DE4B}"/>
          </ac:picMkLst>
        </pc:picChg>
        <pc:picChg chg="add del mod">
          <ac:chgData name="Lee, Jae Hoon" userId="245b6bc6-c4f7-4c94-862f-b2d3d6f60c2b" providerId="ADAL" clId="{D220838A-19B9-4083-A356-515F06938992}" dt="2021-05-10T07:55:54.969" v="151" actId="478"/>
          <ac:picMkLst>
            <pc:docMk/>
            <pc:sldMk cId="3056669164" sldId="289"/>
            <ac:picMk id="6" creationId="{1F983743-ED25-4623-B094-996F1AC3E2AF}"/>
          </ac:picMkLst>
        </pc:picChg>
        <pc:picChg chg="add mod">
          <ac:chgData name="Lee, Jae Hoon" userId="245b6bc6-c4f7-4c94-862f-b2d3d6f60c2b" providerId="ADAL" clId="{D220838A-19B9-4083-A356-515F06938992}" dt="2021-05-10T07:56:53.734" v="163" actId="1076"/>
          <ac:picMkLst>
            <pc:docMk/>
            <pc:sldMk cId="3056669164" sldId="289"/>
            <ac:picMk id="8" creationId="{3E9C1008-ED7D-43F1-A810-9A3191AD0EB7}"/>
          </ac:picMkLst>
        </pc:picChg>
      </pc:sldChg>
      <pc:sldChg chg="modSp mod">
        <pc:chgData name="Lee, Jae Hoon" userId="245b6bc6-c4f7-4c94-862f-b2d3d6f60c2b" providerId="ADAL" clId="{D220838A-19B9-4083-A356-515F06938992}" dt="2021-05-11T06:11:39.972" v="228" actId="20577"/>
        <pc:sldMkLst>
          <pc:docMk/>
          <pc:sldMk cId="1087067731" sldId="296"/>
        </pc:sldMkLst>
        <pc:spChg chg="mod">
          <ac:chgData name="Lee, Jae Hoon" userId="245b6bc6-c4f7-4c94-862f-b2d3d6f60c2b" providerId="ADAL" clId="{D220838A-19B9-4083-A356-515F06938992}" dt="2021-05-11T06:11:39.972" v="228" actId="20577"/>
          <ac:spMkLst>
            <pc:docMk/>
            <pc:sldMk cId="1087067731" sldId="296"/>
            <ac:spMk id="3" creationId="{7224CBE2-0ED7-4C51-B6F6-868FE7AAABFC}"/>
          </ac:spMkLst>
        </pc:spChg>
      </pc:sldChg>
      <pc:sldChg chg="addSp delSp modSp add mod">
        <pc:chgData name="Lee, Jae Hoon" userId="245b6bc6-c4f7-4c94-862f-b2d3d6f60c2b" providerId="ADAL" clId="{D220838A-19B9-4083-A356-515F06938992}" dt="2021-05-11T06:11:32.763" v="224" actId="20577"/>
        <pc:sldMkLst>
          <pc:docMk/>
          <pc:sldMk cId="186463936" sldId="299"/>
        </pc:sldMkLst>
        <pc:spChg chg="mod">
          <ac:chgData name="Lee, Jae Hoon" userId="245b6bc6-c4f7-4c94-862f-b2d3d6f60c2b" providerId="ADAL" clId="{D220838A-19B9-4083-A356-515F06938992}" dt="2021-05-11T06:11:32.763" v="224" actId="20577"/>
          <ac:spMkLst>
            <pc:docMk/>
            <pc:sldMk cId="186463936" sldId="299"/>
            <ac:spMk id="3" creationId="{7224CBE2-0ED7-4C51-B6F6-868FE7AAABFC}"/>
          </ac:spMkLst>
        </pc:spChg>
        <pc:spChg chg="mod">
          <ac:chgData name="Lee, Jae Hoon" userId="245b6bc6-c4f7-4c94-862f-b2d3d6f60c2b" providerId="ADAL" clId="{D220838A-19B9-4083-A356-515F06938992}" dt="2021-05-11T06:06:52.825" v="178" actId="20577"/>
          <ac:spMkLst>
            <pc:docMk/>
            <pc:sldMk cId="186463936" sldId="299"/>
            <ac:spMk id="16" creationId="{0F68C210-1156-1542-8533-9410EB474F27}"/>
          </ac:spMkLst>
        </pc:spChg>
        <pc:graphicFrameChg chg="del modGraphic">
          <ac:chgData name="Lee, Jae Hoon" userId="245b6bc6-c4f7-4c94-862f-b2d3d6f60c2b" providerId="ADAL" clId="{D220838A-19B9-4083-A356-515F06938992}" dt="2021-05-11T06:07:19.249" v="182" actId="478"/>
          <ac:graphicFrameMkLst>
            <pc:docMk/>
            <pc:sldMk cId="186463936" sldId="299"/>
            <ac:graphicFrameMk id="2" creationId="{EF53A485-8C7B-49D1-93BC-85EBBEB93C74}"/>
          </ac:graphicFrameMkLst>
        </pc:graphicFrameChg>
        <pc:graphicFrameChg chg="add mod modGraphic">
          <ac:chgData name="Lee, Jae Hoon" userId="245b6bc6-c4f7-4c94-862f-b2d3d6f60c2b" providerId="ADAL" clId="{D220838A-19B9-4083-A356-515F06938992}" dt="2021-05-11T06:09:54.326" v="194" actId="1076"/>
          <ac:graphicFrameMkLst>
            <pc:docMk/>
            <pc:sldMk cId="186463936" sldId="299"/>
            <ac:graphicFrameMk id="4" creationId="{B817526D-95F5-465C-9716-7A3E40E68E7C}"/>
          </ac:graphicFrameMkLst>
        </pc:graphicFrameChg>
      </pc:sldChg>
      <pc:sldChg chg="delSp add mod">
        <pc:chgData name="Lee, Jae Hoon" userId="245b6bc6-c4f7-4c94-862f-b2d3d6f60c2b" providerId="ADAL" clId="{D220838A-19B9-4083-A356-515F06938992}" dt="2021-05-11T06:13:00.884" v="230" actId="478"/>
        <pc:sldMkLst>
          <pc:docMk/>
          <pc:sldMk cId="1226670275" sldId="300"/>
        </pc:sldMkLst>
        <pc:picChg chg="del">
          <ac:chgData name="Lee, Jae Hoon" userId="245b6bc6-c4f7-4c94-862f-b2d3d6f60c2b" providerId="ADAL" clId="{D220838A-19B9-4083-A356-515F06938992}" dt="2021-05-11T06:13:00.884" v="230" actId="478"/>
          <ac:picMkLst>
            <pc:docMk/>
            <pc:sldMk cId="1226670275" sldId="300"/>
            <ac:picMk id="4" creationId="{5B8447A5-D3F4-4BB6-9D43-39A8F6C4284A}"/>
          </ac:picMkLst>
        </pc:picChg>
      </pc:sldChg>
      <pc:sldMasterChg chg="delSldLayout">
        <pc:chgData name="Lee, Jae Hoon" userId="245b6bc6-c4f7-4c94-862f-b2d3d6f60c2b" providerId="ADAL" clId="{D220838A-19B9-4083-A356-515F06938992}" dt="2021-05-11T06:06:12.396" v="169" actId="47"/>
        <pc:sldMasterMkLst>
          <pc:docMk/>
          <pc:sldMasterMk cId="0" sldId="2147483648"/>
        </pc:sldMasterMkLst>
        <pc:sldLayoutChg chg="del">
          <pc:chgData name="Lee, Jae Hoon" userId="245b6bc6-c4f7-4c94-862f-b2d3d6f60c2b" providerId="ADAL" clId="{D220838A-19B9-4083-A356-515F06938992}" dt="2021-05-11T06:06:12.396" v="169" actId="47"/>
          <pc:sldLayoutMkLst>
            <pc:docMk/>
            <pc:sldMasterMk cId="0" sldId="2147483648"/>
            <pc:sldLayoutMk cId="0" sldId="214748365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9822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40911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lnSpc>
                <a:spcPct val="100000"/>
              </a:lnSpc>
            </a:pPr>
            <a:r>
              <a:rPr lang="en-US"/>
              <a:t>This line chart shows fully vaccinated people per hundred people in a lighter color than daily cases per million people in a darker color. </a:t>
            </a:r>
          </a:p>
          <a:p>
            <a:pPr algn="l">
              <a:lnSpc>
                <a:spcPct val="100000"/>
              </a:lnSpc>
            </a:pPr>
            <a:endParaRPr lang="en-US"/>
          </a:p>
          <a:p>
            <a:pPr algn="l">
              <a:lnSpc>
                <a:spcPct val="100000"/>
              </a:lnSpc>
            </a:pPr>
            <a:r>
              <a:rPr lang="en-US"/>
              <a:t>Israel has the highest full vaccination rates at 57 people vaccinated per 100 people. Next is the United States at 27 people per 100, after that is the United Kingdom at 17 people per 100. These rates are all increasing. </a:t>
            </a:r>
          </a:p>
          <a:p>
            <a:pPr algn="l">
              <a:lnSpc>
                <a:spcPct val="100000"/>
              </a:lnSpc>
            </a:pPr>
            <a:endParaRPr lang="en-US"/>
          </a:p>
          <a:p>
            <a:pPr algn="l">
              <a:lnSpc>
                <a:spcPct val="100000"/>
              </a:lnSpc>
            </a:pPr>
            <a:r>
              <a:rPr lang="en-US"/>
              <a:t>The United States has 189 new cases per million, the United Kingdom has 41 new cases per million, and Israel has ten new cases per million. These rates are all decreasing.</a:t>
            </a:r>
          </a:p>
        </p:txBody>
      </p:sp>
    </p:spTree>
    <p:extLst>
      <p:ext uri="{BB962C8B-B14F-4D97-AF65-F5344CB8AC3E}">
        <p14:creationId xmlns:p14="http://schemas.microsoft.com/office/powerpoint/2010/main" val="3640343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lnSpc>
                <a:spcPct val="100000"/>
              </a:lnSpc>
            </a:pPr>
            <a:r>
              <a:rPr lang="en-US"/>
              <a:t>Despite the rising vaccination rates in Chile, cases per million continue to rise throughout the year. At the start of the year Chile had around 175 cases per million but by late April its increased to 396 cases per million. Meanwhile Chile’s vaccination rate climbed to 32 people per hundred. </a:t>
            </a:r>
          </a:p>
          <a:p>
            <a:pPr algn="l">
              <a:lnSpc>
                <a:spcPct val="100000"/>
              </a:lnSpc>
            </a:pPr>
            <a:endParaRPr lang="en-US"/>
          </a:p>
          <a:p>
            <a:pPr algn="l">
              <a:lnSpc>
                <a:spcPct val="100000"/>
              </a:lnSpc>
            </a:pPr>
            <a:r>
              <a:rPr lang="en-US"/>
              <a:t>Unlike the other countries who have vaccinated their population such as the United States, there is a positive relationship between vaccinations and new cases in Chile.</a:t>
            </a:r>
          </a:p>
          <a:p>
            <a:pPr algn="l">
              <a:lnSpc>
                <a:spcPct val="100000"/>
              </a:lnSpc>
            </a:pPr>
            <a:endParaRPr lang="en-US"/>
          </a:p>
          <a:p>
            <a:pPr algn="l">
              <a:lnSpc>
                <a:spcPct val="100000"/>
              </a:lnSpc>
            </a:pPr>
            <a:r>
              <a:rPr lang="en-US">
                <a:highlight>
                  <a:srgbClr val="FFFF00"/>
                </a:highlight>
              </a:rPr>
              <a:t>There are many different factors to effect on COVID-19 new cases, and Chile is using Chinese vaccines that imply some of brand vaccine is not working.</a:t>
            </a:r>
          </a:p>
        </p:txBody>
      </p:sp>
    </p:spTree>
    <p:extLst>
      <p:ext uri="{BB962C8B-B14F-4D97-AF65-F5344CB8AC3E}">
        <p14:creationId xmlns:p14="http://schemas.microsoft.com/office/powerpoint/2010/main" val="1046617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lnSpc>
                <a:spcPct val="100000"/>
              </a:lnSpc>
            </a:pPr>
            <a:r>
              <a:rPr lang="en-US"/>
              <a:t>Despite the rising vaccination rates in Chile, cases per million continue to rise throughout the year. At the start of the year Chile had around 175 cases per million but by late April its increased to 396 cases per million. Meanwhile Chile’s vaccination rate climbed to 32 people per hundred. </a:t>
            </a:r>
          </a:p>
          <a:p>
            <a:pPr algn="l">
              <a:lnSpc>
                <a:spcPct val="100000"/>
              </a:lnSpc>
            </a:pPr>
            <a:endParaRPr lang="en-US"/>
          </a:p>
          <a:p>
            <a:pPr algn="l">
              <a:lnSpc>
                <a:spcPct val="100000"/>
              </a:lnSpc>
            </a:pPr>
            <a:r>
              <a:rPr lang="en-US"/>
              <a:t>Unlike the other countries who have vaccinated their population such as the United States, there is a positive relationship between vaccinations and new cases in Chile.</a:t>
            </a:r>
          </a:p>
          <a:p>
            <a:pPr algn="l">
              <a:lnSpc>
                <a:spcPct val="100000"/>
              </a:lnSpc>
            </a:pPr>
            <a:endParaRPr lang="en-US"/>
          </a:p>
          <a:p>
            <a:pPr algn="l">
              <a:lnSpc>
                <a:spcPct val="100000"/>
              </a:lnSpc>
            </a:pPr>
            <a:r>
              <a:rPr lang="en-US">
                <a:highlight>
                  <a:srgbClr val="FFFF00"/>
                </a:highlight>
              </a:rPr>
              <a:t>There are many different factors to effect on COVID-19 new cases, and Chile is using Chinese vaccines that imply some of brand vaccine is not working.</a:t>
            </a:r>
          </a:p>
        </p:txBody>
      </p:sp>
    </p:spTree>
    <p:extLst>
      <p:ext uri="{BB962C8B-B14F-4D97-AF65-F5344CB8AC3E}">
        <p14:creationId xmlns:p14="http://schemas.microsoft.com/office/powerpoint/2010/main" val="3832686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endParaRPr lang="en-US"/>
          </a:p>
        </p:txBody>
      </p:sp>
    </p:spTree>
    <p:extLst>
      <p:ext uri="{BB962C8B-B14F-4D97-AF65-F5344CB8AC3E}">
        <p14:creationId xmlns:p14="http://schemas.microsoft.com/office/powerpoint/2010/main" val="2366024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65037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endParaRPr lang="en-US"/>
          </a:p>
        </p:txBody>
      </p:sp>
    </p:spTree>
    <p:extLst>
      <p:ext uri="{BB962C8B-B14F-4D97-AF65-F5344CB8AC3E}">
        <p14:creationId xmlns:p14="http://schemas.microsoft.com/office/powerpoint/2010/main" val="4267520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b="1"/>
              <a:t>Likely to be Cut </a:t>
            </a:r>
          </a:p>
        </p:txBody>
      </p:sp>
    </p:spTree>
    <p:extLst>
      <p:ext uri="{BB962C8B-B14F-4D97-AF65-F5344CB8AC3E}">
        <p14:creationId xmlns:p14="http://schemas.microsoft.com/office/powerpoint/2010/main" val="2983603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t>Likely to be Cut </a:t>
            </a:r>
          </a:p>
          <a:p>
            <a:endParaRPr lang="en-US"/>
          </a:p>
          <a:p>
            <a:endParaRPr lang="en-US"/>
          </a:p>
        </p:txBody>
      </p:sp>
    </p:spTree>
    <p:extLst>
      <p:ext uri="{BB962C8B-B14F-4D97-AF65-F5344CB8AC3E}">
        <p14:creationId xmlns:p14="http://schemas.microsoft.com/office/powerpoint/2010/main" val="341830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t>Likely to be Cut </a:t>
            </a:r>
          </a:p>
          <a:p>
            <a:endParaRPr lang="en-US"/>
          </a:p>
          <a:p>
            <a:endParaRPr lang="en-US"/>
          </a:p>
        </p:txBody>
      </p:sp>
    </p:spTree>
    <p:extLst>
      <p:ext uri="{BB962C8B-B14F-4D97-AF65-F5344CB8AC3E}">
        <p14:creationId xmlns:p14="http://schemas.microsoft.com/office/powerpoint/2010/main" val="2725374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4694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8059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 </a:t>
            </a:r>
          </a:p>
        </p:txBody>
      </p:sp>
    </p:spTree>
    <p:extLst>
      <p:ext uri="{BB962C8B-B14F-4D97-AF65-F5344CB8AC3E}">
        <p14:creationId xmlns:p14="http://schemas.microsoft.com/office/powerpoint/2010/main" val="349714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7016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83394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endParaRPr lang="en-US"/>
          </a:p>
        </p:txBody>
      </p:sp>
    </p:spTree>
    <p:extLst>
      <p:ext uri="{BB962C8B-B14F-4D97-AF65-F5344CB8AC3E}">
        <p14:creationId xmlns:p14="http://schemas.microsoft.com/office/powerpoint/2010/main" val="3730960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5348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4822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76591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raw.githubusercontent.com/owid/covid-19-data/master/public/data/owid-covid-data.csv" TargetMode="External"/><Relationship Id="rId2" Type="http://schemas.openxmlformats.org/officeDocument/2006/relationships/image" Target="../media/image1.tif"/><Relationship Id="rId1" Type="http://schemas.openxmlformats.org/officeDocument/2006/relationships/slideLayout" Target="../slideLayouts/slideLayout4.xml"/><Relationship Id="rId6" Type="http://schemas.openxmlformats.org/officeDocument/2006/relationships/hyperlink" Target="https://drive.google.com/file/d/1GDLgobvZK_tVDiZgF3otgzyOtIkvWZAA/view" TargetMode="External"/><Relationship Id="rId5" Type="http://schemas.openxmlformats.org/officeDocument/2006/relationships/hyperlink" Target="https://www.openicpsr.org/openicpsr/project/120321/version/V6/view%3Bjsessionid=947AC84E86D639FAE3F8F846446C91B0" TargetMode="External"/><Relationship Id="rId4" Type="http://schemas.openxmlformats.org/officeDocument/2006/relationships/hyperlink" Target="https://raw.githubusercontent.com/owid/covid-19-data/master/public/data/vaccinations/vaccinations.csv"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1.tif"/><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Mohsen Alam  |  Ben Cevallos  |   Oscar Flores  |   Kotaro Yayoshi  |   Randall Lunetto"/>
          <p:cNvSpPr txBox="1">
            <a:spLocks noGrp="1"/>
          </p:cNvSpPr>
          <p:nvPr>
            <p:ph type="body" idx="21"/>
          </p:nvPr>
        </p:nvSpPr>
        <p:spPr>
          <a:xfrm>
            <a:off x="-5313" y="10971763"/>
            <a:ext cx="22860929" cy="1326672"/>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19" rIns="45719" bIns="45719" anchor="t">
            <a:normAutofit/>
          </a:bodyPr>
          <a:lstStyle>
            <a:lvl1pPr algn="r"/>
          </a:lstStyle>
          <a:p>
            <a:pPr algn="ctr"/>
            <a:r>
              <a:rPr lang="en-US" dirty="0">
                <a:latin typeface="Arial"/>
                <a:cs typeface="Arial"/>
              </a:rPr>
              <a:t>	</a:t>
            </a:r>
            <a:r>
              <a:rPr lang="en-US" sz="4000" dirty="0">
                <a:latin typeface="Arial"/>
                <a:cs typeface="Arial"/>
              </a:rPr>
              <a:t>	Jae Hoon Lee, Timothy Rochester, Riker </a:t>
            </a:r>
            <a:r>
              <a:rPr lang="en-US" sz="4000" dirty="0" err="1">
                <a:latin typeface="Arial"/>
                <a:cs typeface="Arial"/>
              </a:rPr>
              <a:t>Santivong</a:t>
            </a:r>
            <a:r>
              <a:rPr lang="en-US" sz="4000" dirty="0">
                <a:latin typeface="Arial"/>
                <a:cs typeface="Arial"/>
              </a:rPr>
              <a:t>, Justin </a:t>
            </a:r>
            <a:r>
              <a:rPr lang="en-US" sz="4000" dirty="0" err="1">
                <a:latin typeface="Arial"/>
                <a:cs typeface="Arial"/>
              </a:rPr>
              <a:t>Licea</a:t>
            </a:r>
            <a:r>
              <a:rPr lang="en-US" sz="4000" dirty="0">
                <a:latin typeface="Arial"/>
                <a:cs typeface="Arial"/>
              </a:rPr>
              <a:t>, </a:t>
            </a:r>
            <a:r>
              <a:rPr lang="en-US" sz="4000" dirty="0" err="1">
                <a:latin typeface="Arial"/>
                <a:cs typeface="Arial"/>
              </a:rPr>
              <a:t>Wesam</a:t>
            </a:r>
            <a:r>
              <a:rPr lang="en-US" sz="4000" dirty="0">
                <a:latin typeface="Arial"/>
                <a:cs typeface="Arial"/>
              </a:rPr>
              <a:t> </a:t>
            </a:r>
            <a:r>
              <a:rPr lang="en-US" sz="4000" dirty="0" err="1">
                <a:latin typeface="Arial"/>
                <a:cs typeface="Arial"/>
              </a:rPr>
              <a:t>Farjo</a:t>
            </a:r>
            <a:r>
              <a:rPr lang="en-US" dirty="0">
                <a:latin typeface="Arial"/>
                <a:cs typeface="Arial"/>
              </a:rPr>
              <a:t> </a:t>
            </a:r>
            <a:endParaRPr lang="en-US" dirty="0"/>
          </a:p>
        </p:txBody>
      </p:sp>
      <p:sp>
        <p:nvSpPr>
          <p:cNvPr id="152" name="CIS 4560: Team 2"/>
          <p:cNvSpPr txBox="1">
            <a:spLocks noGrp="1"/>
          </p:cNvSpPr>
          <p:nvPr>
            <p:ph type="ctrTitle"/>
          </p:nvPr>
        </p:nvSpPr>
        <p:spPr>
          <a:xfrm>
            <a:off x="1206496" y="2041591"/>
            <a:ext cx="21971004" cy="4648201"/>
          </a:xfrm>
          <a:prstGeom prst="rect">
            <a:avLst/>
          </a:prstGeom>
        </p:spPr>
        <p:txBody>
          <a:bodyPr/>
          <a:lstStyle/>
          <a:p>
            <a:r>
              <a:rPr>
                <a:latin typeface="Arial"/>
                <a:cs typeface="Arial"/>
              </a:rPr>
              <a:t>CIS 4560</a:t>
            </a:r>
            <a:r>
              <a:rPr lang="en-US">
                <a:latin typeface="Arial"/>
                <a:cs typeface="Arial"/>
              </a:rPr>
              <a:t>: Team 5</a:t>
            </a:r>
            <a:br>
              <a:rPr lang="en-US">
                <a:latin typeface="Arial"/>
                <a:cs typeface="Arial"/>
              </a:rPr>
            </a:br>
            <a:endParaRPr sz="8800">
              <a:latin typeface="Arial"/>
              <a:cs typeface="Arial"/>
            </a:endParaRPr>
          </a:p>
        </p:txBody>
      </p:sp>
      <p:sp>
        <p:nvSpPr>
          <p:cNvPr id="153" name="Term Project Presentation"/>
          <p:cNvSpPr txBox="1">
            <a:spLocks noGrp="1"/>
          </p:cNvSpPr>
          <p:nvPr>
            <p:ph type="subTitle" sz="quarter" idx="1"/>
          </p:nvPr>
        </p:nvSpPr>
        <p:spPr>
          <a:xfrm>
            <a:off x="1387072" y="7377395"/>
            <a:ext cx="21971001" cy="1905001"/>
          </a:xfrm>
          <a:prstGeom prst="rect">
            <a:avLst/>
          </a:prstGeom>
        </p:spPr>
        <p:txBody>
          <a:bodyPr lIns="50800" tIns="50800" rIns="50800" bIns="50800" anchor="t">
            <a:normAutofit fontScale="85000" lnSpcReduction="20000"/>
          </a:bodyPr>
          <a:lstStyle/>
          <a:p>
            <a:r>
              <a:rPr lang="en-US" sz="6000">
                <a:latin typeface="Arial"/>
                <a:cs typeface="Arial"/>
              </a:rPr>
              <a:t>COVID-19 Case and Sentiment Analysis</a:t>
            </a:r>
          </a:p>
          <a:p>
            <a:endParaRPr lang="en-US" b="0">
              <a:latin typeface="Arial"/>
              <a:ea typeface="+mn-lt"/>
              <a:cs typeface="Arial"/>
            </a:endParaRPr>
          </a:p>
          <a:p>
            <a:r>
              <a:rPr lang="en-US" i="1">
                <a:latin typeface="Arial"/>
                <a:ea typeface="+mn-lt"/>
                <a:cs typeface="Arial"/>
              </a:rPr>
              <a:t>https://github.com/abcbbong/Covid19_case_vaccination_and_sentiment</a:t>
            </a:r>
            <a:endParaRPr lang="en-US" i="1">
              <a:latin typeface="Arial"/>
              <a:cs typeface="Arial"/>
            </a:endParaRPr>
          </a:p>
        </p:txBody>
      </p:sp>
      <p:pic>
        <p:nvPicPr>
          <p:cNvPr id="6" name="Image">
            <a:extLst>
              <a:ext uri="{FF2B5EF4-FFF2-40B4-BE49-F238E27FC236}">
                <a16:creationId xmlns:a16="http://schemas.microsoft.com/office/drawing/2014/main" id="{36F97508-0EF7-F644-BB31-7903B9AEBF2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495ADB51-34EB-D147-848A-A069EB1B712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9" y="401488"/>
            <a:ext cx="2435398" cy="2789188"/>
          </a:xfrm>
          <a:prstGeom prst="rect">
            <a:avLst/>
          </a:prstGeom>
          <a:ln w="12700">
            <a:miter lim="400000"/>
          </a:ln>
        </p:spPr>
      </p:pic>
      <p:sp>
        <p:nvSpPr>
          <p:cNvPr id="8" name="Check-ins per day.">
            <a:extLst>
              <a:ext uri="{FF2B5EF4-FFF2-40B4-BE49-F238E27FC236}">
                <a16:creationId xmlns:a16="http://schemas.microsoft.com/office/drawing/2014/main" id="{3AF6C105-56C4-D444-BFB9-20759BFC6F0D}"/>
              </a:ext>
            </a:extLst>
          </p:cNvPr>
          <p:cNvSpPr txBox="1">
            <a:spLocks noGrp="1"/>
          </p:cNvSpPr>
          <p:nvPr>
            <p:ph type="title"/>
          </p:nvPr>
        </p:nvSpPr>
        <p:spPr>
          <a:xfrm>
            <a:off x="1206500" y="1079500"/>
            <a:ext cx="21971000" cy="1433164"/>
          </a:xfrm>
          <a:prstGeom prst="rect">
            <a:avLst/>
          </a:prstGeom>
        </p:spPr>
        <p:txBody>
          <a:bodyPr vert="horz" lIns="50800" tIns="50800" rIns="50800" bIns="50800" rtlCol="0" anchor="t">
            <a:normAutofit/>
          </a:bodyPr>
          <a:lstStyle/>
          <a:p>
            <a:r>
              <a:rPr lang="en-US">
                <a:latin typeface="Arial"/>
                <a:cs typeface="Arial"/>
              </a:rPr>
              <a:t>COIVD-19 Twitter Sentiment Analysis</a:t>
            </a:r>
            <a:endParaRPr lang="en-US"/>
          </a:p>
        </p:txBody>
      </p:sp>
      <p:sp>
        <p:nvSpPr>
          <p:cNvPr id="9" name="Analysis #2 - Background">
            <a:extLst>
              <a:ext uri="{FF2B5EF4-FFF2-40B4-BE49-F238E27FC236}">
                <a16:creationId xmlns:a16="http://schemas.microsoft.com/office/drawing/2014/main" id="{0AE266C3-834E-0140-AC2C-3A705F0BEF7F}"/>
              </a:ext>
            </a:extLst>
          </p:cNvPr>
          <p:cNvSpPr txBox="1"/>
          <p:nvPr/>
        </p:nvSpPr>
        <p:spPr>
          <a:xfrm>
            <a:off x="1206501" y="2255896"/>
            <a:ext cx="21971002" cy="934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20" tIns="45720" rIns="45720" bIns="45720" anchor="t">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 </a:t>
            </a:r>
            <a:r>
              <a:rPr lang="en-US">
                <a:latin typeface="Arial" panose="020B0604020202020204" pitchFamily="34" charset="0"/>
                <a:cs typeface="Arial" panose="020B0604020202020204" pitchFamily="34" charset="0"/>
              </a:rPr>
              <a:t>1 –</a:t>
            </a:r>
            <a:r>
              <a:rPr>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Conclusion</a:t>
            </a:r>
            <a:endParaRPr>
              <a:latin typeface="Arial" panose="020B0604020202020204" pitchFamily="34" charset="0"/>
              <a:cs typeface="Arial" panose="020B0604020202020204" pitchFamily="34" charset="0"/>
            </a:endParaRPr>
          </a:p>
        </p:txBody>
      </p:sp>
      <p:sp>
        <p:nvSpPr>
          <p:cNvPr id="10" name="KEY POINT - example: increasing for X years reaches peak…">
            <a:extLst>
              <a:ext uri="{FF2B5EF4-FFF2-40B4-BE49-F238E27FC236}">
                <a16:creationId xmlns:a16="http://schemas.microsoft.com/office/drawing/2014/main" id="{DC712B0C-9F1C-4144-88F8-5968711EC4DC}"/>
              </a:ext>
            </a:extLst>
          </p:cNvPr>
          <p:cNvSpPr txBox="1">
            <a:spLocks/>
          </p:cNvSpPr>
          <p:nvPr/>
        </p:nvSpPr>
        <p:spPr>
          <a:xfrm>
            <a:off x="1206501" y="3618919"/>
            <a:ext cx="18164948" cy="9017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lnSpc>
                <a:spcPct val="100000"/>
              </a:lnSpc>
              <a:spcBef>
                <a:spcPts val="0"/>
              </a:spcBef>
              <a:buNone/>
            </a:pPr>
            <a:r>
              <a:rPr lang="en-US" sz="2800" b="1">
                <a:latin typeface="Arial"/>
                <a:cs typeface="Arial"/>
              </a:rPr>
              <a:t>Key Findings:</a:t>
            </a:r>
          </a:p>
          <a:p>
            <a:pPr marL="457200" indent="-457200">
              <a:lnSpc>
                <a:spcPct val="100000"/>
              </a:lnSpc>
              <a:spcBef>
                <a:spcPts val="0"/>
              </a:spcBef>
              <a:buFont typeface="Arial"/>
              <a:buChar char="•"/>
            </a:pPr>
            <a:endParaRPr lang="en-US" sz="2800" b="1">
              <a:latin typeface="Arial" panose="020B0604020202020204" pitchFamily="34" charset="0"/>
              <a:cs typeface="Arial" panose="020B0604020202020204" pitchFamily="34" charset="0"/>
            </a:endParaRPr>
          </a:p>
          <a:p>
            <a:pPr>
              <a:lnSpc>
                <a:spcPct val="100000"/>
              </a:lnSpc>
              <a:spcBef>
                <a:spcPts val="0"/>
              </a:spcBef>
            </a:pPr>
            <a:r>
              <a:rPr lang="en-US" sz="2800">
                <a:latin typeface="Arial"/>
                <a:cs typeface="Arial"/>
              </a:rPr>
              <a:t>Overall sentiment breakdown in the United States from 1/28/2020 – 1/1/2021 is: </a:t>
            </a:r>
          </a:p>
          <a:p>
            <a:pPr marL="609600" lvl="1" indent="0">
              <a:lnSpc>
                <a:spcPct val="100000"/>
              </a:lnSpc>
              <a:spcBef>
                <a:spcPts val="0"/>
              </a:spcBef>
              <a:buNone/>
            </a:pPr>
            <a:endParaRPr lang="en-US" sz="2800">
              <a:latin typeface="Arial"/>
              <a:cs typeface="Arial"/>
            </a:endParaRPr>
          </a:p>
          <a:p>
            <a:pPr lvl="1">
              <a:lnSpc>
                <a:spcPct val="100000"/>
              </a:lnSpc>
              <a:spcBef>
                <a:spcPts val="0"/>
              </a:spcBef>
              <a:buFont typeface="Wingdings" pitchFamily="2" charset="2"/>
              <a:buChar char="§"/>
            </a:pPr>
            <a:r>
              <a:rPr lang="en-US" sz="2800">
                <a:latin typeface="Arial"/>
                <a:cs typeface="Arial"/>
              </a:rPr>
              <a:t>54% Negative,</a:t>
            </a:r>
          </a:p>
          <a:p>
            <a:pPr lvl="1">
              <a:lnSpc>
                <a:spcPct val="100000"/>
              </a:lnSpc>
              <a:spcBef>
                <a:spcPts val="0"/>
              </a:spcBef>
              <a:buFont typeface="Wingdings" pitchFamily="2" charset="2"/>
              <a:buChar char="§"/>
            </a:pPr>
            <a:r>
              <a:rPr lang="en-US" sz="2800">
                <a:latin typeface="Arial"/>
                <a:cs typeface="Arial"/>
              </a:rPr>
              <a:t>6% Neutral</a:t>
            </a:r>
          </a:p>
          <a:p>
            <a:pPr lvl="1">
              <a:lnSpc>
                <a:spcPct val="100000"/>
              </a:lnSpc>
              <a:spcBef>
                <a:spcPts val="0"/>
              </a:spcBef>
              <a:buFont typeface="Wingdings" pitchFamily="2" charset="2"/>
              <a:buChar char="§"/>
            </a:pPr>
            <a:r>
              <a:rPr lang="en-US" sz="2800">
                <a:latin typeface="Arial"/>
                <a:cs typeface="Arial"/>
              </a:rPr>
              <a:t>25% Positive</a:t>
            </a:r>
          </a:p>
          <a:p>
            <a:pPr lvl="1">
              <a:lnSpc>
                <a:spcPct val="100000"/>
              </a:lnSpc>
              <a:spcBef>
                <a:spcPts val="0"/>
              </a:spcBef>
              <a:buFont typeface="Wingdings" pitchFamily="2" charset="2"/>
              <a:buChar char="§"/>
            </a:pPr>
            <a:r>
              <a:rPr lang="en-US" sz="2800">
                <a:latin typeface="Arial"/>
                <a:cs typeface="Arial"/>
              </a:rPr>
              <a:t>4% very negative</a:t>
            </a:r>
          </a:p>
          <a:p>
            <a:pPr lvl="1">
              <a:lnSpc>
                <a:spcPct val="100000"/>
              </a:lnSpc>
              <a:spcBef>
                <a:spcPts val="0"/>
              </a:spcBef>
              <a:buFont typeface="Wingdings" pitchFamily="2" charset="2"/>
              <a:buChar char="§"/>
            </a:pPr>
            <a:r>
              <a:rPr lang="en-US" sz="2800">
                <a:latin typeface="Arial"/>
                <a:cs typeface="Arial"/>
              </a:rPr>
              <a:t>1% very positive </a:t>
            </a:r>
          </a:p>
          <a:p>
            <a:pPr lvl="1">
              <a:lnSpc>
                <a:spcPct val="100000"/>
              </a:lnSpc>
              <a:spcBef>
                <a:spcPts val="0"/>
              </a:spcBef>
              <a:buFont typeface="Wingdings" pitchFamily="2" charset="2"/>
              <a:buChar char="§"/>
            </a:pPr>
            <a:endParaRPr lang="en-US" sz="2800">
              <a:latin typeface="Arial"/>
              <a:cs typeface="Arial"/>
            </a:endParaRPr>
          </a:p>
          <a:p>
            <a:pPr>
              <a:lnSpc>
                <a:spcPct val="100000"/>
              </a:lnSpc>
              <a:spcBef>
                <a:spcPts val="0"/>
              </a:spcBef>
            </a:pPr>
            <a:r>
              <a:rPr lang="en-US" sz="2800">
                <a:latin typeface="Arial"/>
                <a:cs typeface="Arial"/>
              </a:rPr>
              <a:t>Interestingly, we see improvement in each sentiment metric over that span of time. </a:t>
            </a:r>
          </a:p>
          <a:p>
            <a:pPr>
              <a:lnSpc>
                <a:spcPct val="150000"/>
              </a:lnSpc>
              <a:spcBef>
                <a:spcPts val="0"/>
              </a:spcBef>
              <a:buFont typeface="Arial" panose="020B0604020202020204" pitchFamily="34" charset="0"/>
              <a:buChar char="•"/>
            </a:pPr>
            <a:r>
              <a:rPr lang="en-US" sz="2800" err="1">
                <a:latin typeface="Arial"/>
                <a:cs typeface="Arial"/>
              </a:rPr>
              <a:t>Sentiment_category</a:t>
            </a:r>
            <a:r>
              <a:rPr lang="en-US" sz="2800">
                <a:latin typeface="Arial"/>
                <a:cs typeface="Arial"/>
              </a:rPr>
              <a:t>, </a:t>
            </a:r>
            <a:r>
              <a:rPr lang="en-US" sz="2800" err="1">
                <a:latin typeface="Arial"/>
                <a:cs typeface="Arial"/>
              </a:rPr>
              <a:t>cnt</a:t>
            </a:r>
            <a:r>
              <a:rPr lang="en-US" sz="2800">
                <a:latin typeface="Arial"/>
                <a:cs typeface="Arial"/>
              </a:rPr>
              <a:t>(count(</a:t>
            </a:r>
            <a:r>
              <a:rPr lang="en-US" sz="2800" err="1">
                <a:latin typeface="Arial"/>
                <a:cs typeface="Arial"/>
              </a:rPr>
              <a:t>sentiment_category</a:t>
            </a:r>
            <a:r>
              <a:rPr lang="en-US" sz="2800">
                <a:latin typeface="Arial"/>
                <a:cs typeface="Arial"/>
              </a:rPr>
              <a:t>))</a:t>
            </a:r>
          </a:p>
          <a:p>
            <a:pPr marL="0" indent="0">
              <a:lnSpc>
                <a:spcPct val="150000"/>
              </a:lnSpc>
              <a:spcBef>
                <a:spcPts val="0"/>
              </a:spcBef>
              <a:buNone/>
            </a:pPr>
            <a:endParaRPr lang="en-US" sz="2800">
              <a:latin typeface="Arial"/>
              <a:cs typeface="Arial"/>
            </a:endParaRPr>
          </a:p>
        </p:txBody>
      </p:sp>
      <p:pic>
        <p:nvPicPr>
          <p:cNvPr id="12" name="Picture 12" descr="Chart, pie chart&#10;&#10;Description automatically generated">
            <a:extLst>
              <a:ext uri="{FF2B5EF4-FFF2-40B4-BE49-F238E27FC236}">
                <a16:creationId xmlns:a16="http://schemas.microsoft.com/office/drawing/2014/main" id="{5016C92C-80E3-4A79-8CBD-799210EB5A46}"/>
              </a:ext>
            </a:extLst>
          </p:cNvPr>
          <p:cNvPicPr>
            <a:picLocks noChangeAspect="1"/>
          </p:cNvPicPr>
          <p:nvPr/>
        </p:nvPicPr>
        <p:blipFill>
          <a:blip r:embed="rId4"/>
          <a:stretch>
            <a:fillRect/>
          </a:stretch>
        </p:blipFill>
        <p:spPr>
          <a:xfrm>
            <a:off x="368834" y="9052306"/>
            <a:ext cx="7632700" cy="4585076"/>
          </a:xfrm>
          <a:prstGeom prst="rect">
            <a:avLst/>
          </a:prstGeom>
        </p:spPr>
      </p:pic>
      <p:pic>
        <p:nvPicPr>
          <p:cNvPr id="13" name="Picture 13" descr="Chart, pie chart&#10;&#10;Description automatically generated">
            <a:extLst>
              <a:ext uri="{FF2B5EF4-FFF2-40B4-BE49-F238E27FC236}">
                <a16:creationId xmlns:a16="http://schemas.microsoft.com/office/drawing/2014/main" id="{5582BA68-7618-4910-BF41-4330E8F76E36}"/>
              </a:ext>
            </a:extLst>
          </p:cNvPr>
          <p:cNvPicPr>
            <a:picLocks noChangeAspect="1"/>
          </p:cNvPicPr>
          <p:nvPr/>
        </p:nvPicPr>
        <p:blipFill>
          <a:blip r:embed="rId5"/>
          <a:stretch>
            <a:fillRect/>
          </a:stretch>
        </p:blipFill>
        <p:spPr>
          <a:xfrm>
            <a:off x="8375650" y="9052306"/>
            <a:ext cx="7632700" cy="4585076"/>
          </a:xfrm>
          <a:prstGeom prst="rect">
            <a:avLst/>
          </a:prstGeom>
        </p:spPr>
      </p:pic>
      <p:pic>
        <p:nvPicPr>
          <p:cNvPr id="14" name="Picture 14" descr="Chart, pie chart&#10;&#10;Description automatically generated">
            <a:extLst>
              <a:ext uri="{FF2B5EF4-FFF2-40B4-BE49-F238E27FC236}">
                <a16:creationId xmlns:a16="http://schemas.microsoft.com/office/drawing/2014/main" id="{1AE7DB70-3855-472F-8766-A7737080CC53}"/>
              </a:ext>
            </a:extLst>
          </p:cNvPr>
          <p:cNvPicPr>
            <a:picLocks noChangeAspect="1"/>
          </p:cNvPicPr>
          <p:nvPr/>
        </p:nvPicPr>
        <p:blipFill>
          <a:blip r:embed="rId6"/>
          <a:stretch>
            <a:fillRect/>
          </a:stretch>
        </p:blipFill>
        <p:spPr>
          <a:xfrm>
            <a:off x="16392766" y="9052306"/>
            <a:ext cx="7632700" cy="4585076"/>
          </a:xfrm>
          <a:prstGeom prst="rect">
            <a:avLst/>
          </a:prstGeom>
        </p:spPr>
      </p:pic>
    </p:spTree>
    <p:extLst>
      <p:ext uri="{BB962C8B-B14F-4D97-AF65-F5344CB8AC3E}">
        <p14:creationId xmlns:p14="http://schemas.microsoft.com/office/powerpoint/2010/main" val="426416167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INSERT INTRO INFO…"/>
          <p:cNvSpPr txBox="1">
            <a:spLocks noGrp="1"/>
          </p:cNvSpPr>
          <p:nvPr>
            <p:ph type="body" idx="1"/>
          </p:nvPr>
        </p:nvSpPr>
        <p:spPr>
          <a:xfrm>
            <a:off x="1206500" y="3868687"/>
            <a:ext cx="21971000" cy="5770445"/>
          </a:xfrm>
          <a:prstGeom prst="rect">
            <a:avLst/>
          </a:prstGeom>
        </p:spPr>
        <p:txBody>
          <a:bodyPr lIns="50800" tIns="50800" rIns="50800" bIns="50800" anchor="t">
            <a:normAutofit/>
          </a:bodyPr>
          <a:lstStyle/>
          <a:p>
            <a:pPr marL="0" indent="0">
              <a:lnSpc>
                <a:spcPct val="100000"/>
              </a:lnSpc>
              <a:spcBef>
                <a:spcPts val="0"/>
              </a:spcBef>
              <a:buNone/>
            </a:pPr>
            <a:endParaRPr lang="en-US" sz="35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3500" b="1" dirty="0">
                <a:latin typeface="Arial"/>
                <a:cs typeface="Arial"/>
              </a:rPr>
              <a:t>Goal: </a:t>
            </a:r>
            <a:endParaRPr lang="en-US" dirty="0">
              <a:latin typeface="Arial"/>
              <a:cs typeface="Arial"/>
            </a:endParaRPr>
          </a:p>
          <a:p>
            <a:pPr marL="457200" indent="-457200">
              <a:lnSpc>
                <a:spcPct val="100000"/>
              </a:lnSpc>
              <a:spcBef>
                <a:spcPts val="0"/>
              </a:spcBef>
              <a:buFont typeface="Arial"/>
              <a:buChar char="•"/>
            </a:pPr>
            <a:r>
              <a:rPr lang="en-US" sz="3500" dirty="0">
                <a:latin typeface="Arial"/>
                <a:cs typeface="Arial"/>
              </a:rPr>
              <a:t>Analyze the relationship between the vaccination rate per hundred people and new cases of COVID-19 between 12/20/2020 to 4/23/2021</a:t>
            </a:r>
            <a:endParaRPr lang="en-US" sz="3500" b="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35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3500" b="1" dirty="0">
                <a:latin typeface="Arial"/>
                <a:cs typeface="Arial"/>
              </a:rPr>
              <a:t>How:</a:t>
            </a:r>
          </a:p>
          <a:p>
            <a:pPr>
              <a:lnSpc>
                <a:spcPct val="100000"/>
              </a:lnSpc>
              <a:spcBef>
                <a:spcPts val="0"/>
              </a:spcBef>
            </a:pPr>
            <a:r>
              <a:rPr lang="en-US" sz="3500" dirty="0">
                <a:latin typeface="Arial"/>
                <a:cs typeface="Arial"/>
              </a:rPr>
              <a:t>Extract data from world vaccination and COVID-19 cases dataset</a:t>
            </a:r>
          </a:p>
          <a:p>
            <a:pPr>
              <a:lnSpc>
                <a:spcPct val="100000"/>
              </a:lnSpc>
              <a:spcBef>
                <a:spcPts val="0"/>
              </a:spcBef>
            </a:pPr>
            <a:r>
              <a:rPr lang="en-US" sz="3500" dirty="0">
                <a:latin typeface="Arial"/>
                <a:cs typeface="Arial"/>
              </a:rPr>
              <a:t>Organize and clean data in Hadoop and Hive for analysis 2, 3, and 4.</a:t>
            </a:r>
          </a:p>
          <a:p>
            <a:pPr>
              <a:lnSpc>
                <a:spcPct val="100000"/>
              </a:lnSpc>
              <a:spcBef>
                <a:spcPts val="0"/>
              </a:spcBef>
            </a:pPr>
            <a:r>
              <a:rPr lang="en-US" sz="3500" dirty="0">
                <a:latin typeface="Arial"/>
                <a:cs typeface="Arial"/>
              </a:rPr>
              <a:t>Use Tableau to visualize and analyze data</a:t>
            </a:r>
            <a:endParaRPr lang="en-US" dirty="0">
              <a:latin typeface="Arial"/>
              <a:cs typeface="Arial"/>
            </a:endParaRPr>
          </a:p>
          <a:p>
            <a:pPr marL="0" indent="0">
              <a:lnSpc>
                <a:spcPct val="100000"/>
              </a:lnSpc>
              <a:spcBef>
                <a:spcPts val="0"/>
              </a:spcBef>
              <a:buNone/>
            </a:pPr>
            <a:endParaRPr lang="en-US" sz="3500" dirty="0">
              <a:latin typeface="Arial" panose="020B0604020202020204" pitchFamily="34" charset="0"/>
              <a:cs typeface="Arial" panose="020B0604020202020204" pitchFamily="34" charset="0"/>
            </a:endParaRPr>
          </a:p>
          <a:p>
            <a:pPr lvl="1" indent="0">
              <a:lnSpc>
                <a:spcPct val="100000"/>
              </a:lnSpc>
              <a:spcBef>
                <a:spcPts val="0"/>
              </a:spcBef>
              <a:buNone/>
            </a:pPr>
            <a:endParaRPr lang="en-US" sz="3500" i="1" dirty="0">
              <a:latin typeface="Arial" panose="020B0604020202020204" pitchFamily="34" charset="0"/>
              <a:cs typeface="Arial" panose="020B0604020202020204" pitchFamily="34" charset="0"/>
            </a:endParaRPr>
          </a:p>
        </p:txBody>
      </p:sp>
      <p:pic>
        <p:nvPicPr>
          <p:cNvPr id="6" name="Image">
            <a:extLst>
              <a:ext uri="{FF2B5EF4-FFF2-40B4-BE49-F238E27FC236}">
                <a16:creationId xmlns:a16="http://schemas.microsoft.com/office/drawing/2014/main" id="{B72AAC94-A0B9-8044-BF9C-A9C12D1A4C4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9" name="Analysis #1 - Background">
            <a:extLst>
              <a:ext uri="{FF2B5EF4-FFF2-40B4-BE49-F238E27FC236}">
                <a16:creationId xmlns:a16="http://schemas.microsoft.com/office/drawing/2014/main" id="{28A2F882-6DB5-894B-A516-F9FBD0AFAA3E}"/>
              </a:ext>
            </a:extLst>
          </p:cNvPr>
          <p:cNvSpPr txBox="1"/>
          <p:nvPr/>
        </p:nvSpPr>
        <p:spPr>
          <a:xfrm>
            <a:off x="1206499" y="2255896"/>
            <a:ext cx="21971001" cy="9347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algn="l" defTabSz="825500">
              <a:defRPr sz="5500" b="1">
                <a:solidFill>
                  <a:srgbClr val="000000"/>
                </a:solidFill>
              </a:defRPr>
            </a:lvl1pPr>
          </a:lstStyle>
          <a:p>
            <a:r>
              <a:rPr lang="en-US">
                <a:latin typeface="Arial" panose="020B0604020202020204" pitchFamily="34" charset="0"/>
                <a:cs typeface="Arial" panose="020B0604020202020204" pitchFamily="34" charset="0"/>
              </a:rPr>
              <a:t>Introduction</a:t>
            </a:r>
            <a:r>
              <a:rPr>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2</a:t>
            </a:r>
            <a:endParaRPr>
              <a:latin typeface="Arial" panose="020B0604020202020204" pitchFamily="34" charset="0"/>
              <a:cs typeface="Arial" panose="020B0604020202020204" pitchFamily="34" charset="0"/>
            </a:endParaRPr>
          </a:p>
        </p:txBody>
      </p:sp>
      <p:sp>
        <p:nvSpPr>
          <p:cNvPr id="11" name="Feature performance.">
            <a:extLst>
              <a:ext uri="{FF2B5EF4-FFF2-40B4-BE49-F238E27FC236}">
                <a16:creationId xmlns:a16="http://schemas.microsoft.com/office/drawing/2014/main" id="{28BB4D47-A5C7-B741-967F-9B5209060FE4}"/>
              </a:ext>
            </a:extLst>
          </p:cNvPr>
          <p:cNvSpPr txBox="1">
            <a:spLocks noGrp="1"/>
          </p:cNvSpPr>
          <p:nvPr>
            <p:ph type="title"/>
          </p:nvPr>
        </p:nvSpPr>
        <p:spPr>
          <a:xfrm>
            <a:off x="1206499" y="1079499"/>
            <a:ext cx="21971001" cy="1433164"/>
          </a:xfrm>
          <a:prstGeom prst="rect">
            <a:avLst/>
          </a:prstGeom>
        </p:spPr>
        <p:txBody>
          <a:bodyPr lIns="50800" tIns="50800" rIns="50800" bIns="50800" anchor="t">
            <a:normAutofit/>
          </a:bodyPr>
          <a:lstStyle/>
          <a:p>
            <a:r>
              <a:rPr lang="en-US">
                <a:latin typeface="Arial" panose="020B0604020202020204" pitchFamily="34" charset="0"/>
                <a:cs typeface="Arial" panose="020B0604020202020204" pitchFamily="34" charset="0"/>
              </a:rPr>
              <a:t>Vaccinations &amp; New Cases</a:t>
            </a:r>
          </a:p>
        </p:txBody>
      </p:sp>
      <p:pic>
        <p:nvPicPr>
          <p:cNvPr id="2050" name="Picture 2">
            <a:extLst>
              <a:ext uri="{FF2B5EF4-FFF2-40B4-BE49-F238E27FC236}">
                <a16:creationId xmlns:a16="http://schemas.microsoft.com/office/drawing/2014/main" id="{648A3B72-64E2-47EB-BAD5-FD0FA1B6D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498" y="9367700"/>
            <a:ext cx="17815341" cy="29810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0970D68C-B248-5F46-89F3-9DF77EA530A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16" name="Analysis #1 - Background">
            <a:extLst>
              <a:ext uri="{FF2B5EF4-FFF2-40B4-BE49-F238E27FC236}">
                <a16:creationId xmlns:a16="http://schemas.microsoft.com/office/drawing/2014/main" id="{0F68C210-1156-1542-8533-9410EB474F27}"/>
              </a:ext>
            </a:extLst>
          </p:cNvPr>
          <p:cNvSpPr txBox="1"/>
          <p:nvPr/>
        </p:nvSpPr>
        <p:spPr>
          <a:xfrm>
            <a:off x="1206499" y="2255896"/>
            <a:ext cx="2197100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normAutofit/>
          </a:bodyPr>
          <a:lstStyle>
            <a:lvl1pPr algn="l" defTabSz="825500">
              <a:defRPr sz="5500" b="1">
                <a:solidFill>
                  <a:srgbClr val="000000"/>
                </a:solidFill>
              </a:defRPr>
            </a:lvl1pPr>
          </a:lstStyle>
          <a:p>
            <a:r>
              <a:rPr>
                <a:latin typeface="Arial"/>
                <a:cs typeface="Arial"/>
              </a:rPr>
              <a:t>Analysis </a:t>
            </a:r>
            <a:r>
              <a:rPr lang="en-US">
                <a:latin typeface="Arial"/>
                <a:cs typeface="Arial"/>
              </a:rPr>
              <a:t>2, 3, &amp; 4 – Output table, Covid19_case_sampl1</a:t>
            </a:r>
            <a:endParaRPr>
              <a:latin typeface="Arial" panose="020B0604020202020204" pitchFamily="34" charset="0"/>
              <a:cs typeface="Arial" panose="020B0604020202020204" pitchFamily="34" charset="0"/>
            </a:endParaRPr>
          </a:p>
        </p:txBody>
      </p:sp>
      <p:sp>
        <p:nvSpPr>
          <p:cNvPr id="8" name="Feature performance.">
            <a:extLst>
              <a:ext uri="{FF2B5EF4-FFF2-40B4-BE49-F238E27FC236}">
                <a16:creationId xmlns:a16="http://schemas.microsoft.com/office/drawing/2014/main" id="{6A762D79-1D43-D546-98E4-6175057FA2DC}"/>
              </a:ext>
            </a:extLst>
          </p:cNvPr>
          <p:cNvSpPr txBox="1">
            <a:spLocks noGrp="1"/>
          </p:cNvSpPr>
          <p:nvPr>
            <p:ph type="title"/>
          </p:nvPr>
        </p:nvSpPr>
        <p:spPr>
          <a:xfrm>
            <a:off x="1206499" y="1079499"/>
            <a:ext cx="21971001" cy="1433164"/>
          </a:xfrm>
          <a:prstGeom prst="rect">
            <a:avLst/>
          </a:prstGeom>
        </p:spPr>
        <p:txBody>
          <a:bodyPr/>
          <a:lstStyle/>
          <a:p>
            <a:r>
              <a:rPr lang="en-US">
                <a:latin typeface="Arial" panose="020B0604020202020204" pitchFamily="34" charset="0"/>
                <a:cs typeface="Arial" panose="020B0604020202020204" pitchFamily="34" charset="0"/>
              </a:rPr>
              <a:t>Vaccinations &amp; New Cases</a:t>
            </a:r>
            <a:endParaRPr>
              <a:latin typeface="Arial" panose="020B0604020202020204"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id="{A2F4384A-8FC4-4FAF-A09A-D0B977A68708}"/>
              </a:ext>
            </a:extLst>
          </p:cNvPr>
          <p:cNvGraphicFramePr>
            <a:graphicFrameLocks noGrp="1"/>
          </p:cNvGraphicFramePr>
          <p:nvPr/>
        </p:nvGraphicFramePr>
        <p:xfrm>
          <a:off x="1206499" y="3689060"/>
          <a:ext cx="22337747" cy="6337884"/>
        </p:xfrm>
        <a:graphic>
          <a:graphicData uri="http://schemas.openxmlformats.org/drawingml/2006/table">
            <a:tbl>
              <a:tblPr>
                <a:tableStyleId>{5940675A-B579-460E-94D1-54222C63F5DA}</a:tableStyleId>
              </a:tblPr>
              <a:tblGrid>
                <a:gridCol w="1119374">
                  <a:extLst>
                    <a:ext uri="{9D8B030D-6E8A-4147-A177-3AD203B41FA5}">
                      <a16:colId xmlns:a16="http://schemas.microsoft.com/office/drawing/2014/main" val="4094173867"/>
                    </a:ext>
                  </a:extLst>
                </a:gridCol>
                <a:gridCol w="1592001">
                  <a:extLst>
                    <a:ext uri="{9D8B030D-6E8A-4147-A177-3AD203B41FA5}">
                      <a16:colId xmlns:a16="http://schemas.microsoft.com/office/drawing/2014/main" val="2189703197"/>
                    </a:ext>
                  </a:extLst>
                </a:gridCol>
                <a:gridCol w="1293500">
                  <a:extLst>
                    <a:ext uri="{9D8B030D-6E8A-4147-A177-3AD203B41FA5}">
                      <a16:colId xmlns:a16="http://schemas.microsoft.com/office/drawing/2014/main" val="2268234420"/>
                    </a:ext>
                  </a:extLst>
                </a:gridCol>
                <a:gridCol w="1392999">
                  <a:extLst>
                    <a:ext uri="{9D8B030D-6E8A-4147-A177-3AD203B41FA5}">
                      <a16:colId xmlns:a16="http://schemas.microsoft.com/office/drawing/2014/main" val="3654866327"/>
                    </a:ext>
                  </a:extLst>
                </a:gridCol>
                <a:gridCol w="1318375">
                  <a:extLst>
                    <a:ext uri="{9D8B030D-6E8A-4147-A177-3AD203B41FA5}">
                      <a16:colId xmlns:a16="http://schemas.microsoft.com/office/drawing/2014/main" val="1453833007"/>
                    </a:ext>
                  </a:extLst>
                </a:gridCol>
                <a:gridCol w="1517374">
                  <a:extLst>
                    <a:ext uri="{9D8B030D-6E8A-4147-A177-3AD203B41FA5}">
                      <a16:colId xmlns:a16="http://schemas.microsoft.com/office/drawing/2014/main" val="786399985"/>
                    </a:ext>
                  </a:extLst>
                </a:gridCol>
                <a:gridCol w="1467624">
                  <a:extLst>
                    <a:ext uri="{9D8B030D-6E8A-4147-A177-3AD203B41FA5}">
                      <a16:colId xmlns:a16="http://schemas.microsoft.com/office/drawing/2014/main" val="2924654014"/>
                    </a:ext>
                  </a:extLst>
                </a:gridCol>
                <a:gridCol w="2786001">
                  <a:extLst>
                    <a:ext uri="{9D8B030D-6E8A-4147-A177-3AD203B41FA5}">
                      <a16:colId xmlns:a16="http://schemas.microsoft.com/office/drawing/2014/main" val="4018957968"/>
                    </a:ext>
                  </a:extLst>
                </a:gridCol>
                <a:gridCol w="2711375">
                  <a:extLst>
                    <a:ext uri="{9D8B030D-6E8A-4147-A177-3AD203B41FA5}">
                      <a16:colId xmlns:a16="http://schemas.microsoft.com/office/drawing/2014/main" val="4068543767"/>
                    </a:ext>
                  </a:extLst>
                </a:gridCol>
                <a:gridCol w="2935249">
                  <a:extLst>
                    <a:ext uri="{9D8B030D-6E8A-4147-A177-3AD203B41FA5}">
                      <a16:colId xmlns:a16="http://schemas.microsoft.com/office/drawing/2014/main" val="676467562"/>
                    </a:ext>
                  </a:extLst>
                </a:gridCol>
                <a:gridCol w="2860625">
                  <a:extLst>
                    <a:ext uri="{9D8B030D-6E8A-4147-A177-3AD203B41FA5}">
                      <a16:colId xmlns:a16="http://schemas.microsoft.com/office/drawing/2014/main" val="636818874"/>
                    </a:ext>
                  </a:extLst>
                </a:gridCol>
                <a:gridCol w="1343250">
                  <a:extLst>
                    <a:ext uri="{9D8B030D-6E8A-4147-A177-3AD203B41FA5}">
                      <a16:colId xmlns:a16="http://schemas.microsoft.com/office/drawing/2014/main" val="2749630992"/>
                    </a:ext>
                  </a:extLst>
                </a:gridCol>
              </a:tblGrid>
              <a:tr h="528157">
                <a:tc>
                  <a:txBody>
                    <a:bodyPr/>
                    <a:lstStyle/>
                    <a:p>
                      <a:pPr algn="l" fontAlgn="b"/>
                      <a:r>
                        <a:rPr lang="en-US" sz="1800" b="1" u="none" strike="noStrike">
                          <a:effectLst/>
                          <a:latin typeface="Arial" panose="020B0604020202020204" pitchFamily="34" charset="0"/>
                          <a:cs typeface="Arial" panose="020B0604020202020204" pitchFamily="34" charset="0"/>
                        </a:rPr>
                        <a:t>iso_code</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location</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date</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total_cases</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new_cases</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total_deaths</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new_deaths</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total_cases_per_million</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new_cases_per_million</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total_deaths_per_million</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new_deaths_per_million</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population</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0310109"/>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4/13/2021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31345985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77878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563562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824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94700.1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235.279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1702.591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2.489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19050066"/>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4/14/2021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31421360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75375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564518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956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94927.82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227.717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1705.479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2.888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71679389"/>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4/15/2021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31495649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74289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565405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887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95152.26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224.436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1708.159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2.68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941733208"/>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4/16/2021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31575640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79991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566266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861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95393.92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241.663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1710.76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2.601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652034057"/>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4/17/2021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31628013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52373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566946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680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95552.15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158.225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1712.814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2.054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745196875"/>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4/18/2021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31670031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42018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567259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95679.086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126.942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1713.76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0.946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728788886"/>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4/19/2021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31737964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67933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567736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477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95884.32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205.234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1715.201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1.441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301267401"/>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4/20/2021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31799237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61273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568560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824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96069.44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185.113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1717.69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2.489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307370589"/>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4/21/2021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31862094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62857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569402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842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96259.336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189.899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1720.234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2.544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367317256"/>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4/22/2021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31929351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67257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570345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943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96462.52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203.192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1723.083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2.849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54719463"/>
                  </a:ext>
                </a:extLst>
              </a:tr>
              <a:tr h="528157">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4/23/2021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31991750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62399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571197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852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96651.04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188.515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1725.657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2.574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331002647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872335724"/>
                  </a:ext>
                </a:extLst>
              </a:tr>
            </a:tbl>
          </a:graphicData>
        </a:graphic>
      </p:graphicFrame>
      <p:sp>
        <p:nvSpPr>
          <p:cNvPr id="2" name="TextBox 1">
            <a:extLst>
              <a:ext uri="{FF2B5EF4-FFF2-40B4-BE49-F238E27FC236}">
                <a16:creationId xmlns:a16="http://schemas.microsoft.com/office/drawing/2014/main" id="{13EB0C29-DF2C-4F8A-8459-3BA04E4F7014}"/>
              </a:ext>
            </a:extLst>
          </p:cNvPr>
          <p:cNvSpPr txBox="1"/>
          <p:nvPr/>
        </p:nvSpPr>
        <p:spPr>
          <a:xfrm>
            <a:off x="1210026" y="10496727"/>
            <a:ext cx="10125075"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3600" b="1">
                <a:latin typeface="Arial"/>
                <a:cs typeface="Arial"/>
              </a:rPr>
              <a:t>Output file detail and performance:</a:t>
            </a:r>
            <a:r>
              <a:rPr lang="en-US" sz="3600">
                <a:latin typeface="Arial"/>
                <a:cs typeface="Arial"/>
              </a:rPr>
              <a:t>​</a:t>
            </a:r>
            <a:endParaRPr lang="en-US"/>
          </a:p>
          <a:p>
            <a:pPr algn="l"/>
            <a:r>
              <a:rPr lang="en-US" sz="3600">
                <a:latin typeface="Arial"/>
                <a:cs typeface="Arial"/>
              </a:rPr>
              <a:t>​Total Rows: 833,868</a:t>
            </a:r>
          </a:p>
          <a:p>
            <a:pPr algn="l">
              <a:buChar char="•"/>
            </a:pPr>
            <a:r>
              <a:rPr lang="en-US" sz="3600">
                <a:latin typeface="Arial"/>
                <a:cs typeface="Arial"/>
              </a:rPr>
              <a:t>File Size: 5,926 KB</a:t>
            </a:r>
          </a:p>
          <a:p>
            <a:pPr algn="l">
              <a:buChar char="•"/>
            </a:pPr>
            <a:r>
              <a:rPr lang="en-US" sz="3600">
                <a:latin typeface="Arial"/>
                <a:cs typeface="Arial"/>
              </a:rPr>
              <a:t>Computation Time: 16.45 seconds </a:t>
            </a:r>
            <a:endParaRPr lang="en-US" sz="3600">
              <a:solidFill>
                <a:srgbClr val="5E5E5E"/>
              </a:solidFill>
              <a:latin typeface="Arial"/>
              <a:cs typeface="Arial"/>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0970D68C-B248-5F46-89F3-9DF77EA530A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16" name="Analysis #1 - Background">
            <a:extLst>
              <a:ext uri="{FF2B5EF4-FFF2-40B4-BE49-F238E27FC236}">
                <a16:creationId xmlns:a16="http://schemas.microsoft.com/office/drawing/2014/main" id="{0F68C210-1156-1542-8533-9410EB474F27}"/>
              </a:ext>
            </a:extLst>
          </p:cNvPr>
          <p:cNvSpPr txBox="1"/>
          <p:nvPr/>
        </p:nvSpPr>
        <p:spPr>
          <a:xfrm>
            <a:off x="1206499" y="2255896"/>
            <a:ext cx="21971001" cy="9347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algn="l" defTabSz="825500">
              <a:defRPr sz="5500" b="1">
                <a:solidFill>
                  <a:srgbClr val="000000"/>
                </a:solidFill>
              </a:defRPr>
            </a:lvl1pPr>
          </a:lstStyle>
          <a:p>
            <a:r>
              <a:rPr>
                <a:latin typeface="Arial"/>
                <a:cs typeface="Arial"/>
              </a:rPr>
              <a:t>Analysis </a:t>
            </a:r>
            <a:r>
              <a:rPr lang="en-US">
                <a:latin typeface="Arial"/>
                <a:cs typeface="Arial"/>
              </a:rPr>
              <a:t>2, 3, &amp; 4 – Output table, world_vac_sample1</a:t>
            </a:r>
            <a:endParaRPr>
              <a:latin typeface="Arial"/>
              <a:cs typeface="Arial"/>
            </a:endParaRPr>
          </a:p>
        </p:txBody>
      </p:sp>
      <p:sp>
        <p:nvSpPr>
          <p:cNvPr id="8" name="Feature performance.">
            <a:extLst>
              <a:ext uri="{FF2B5EF4-FFF2-40B4-BE49-F238E27FC236}">
                <a16:creationId xmlns:a16="http://schemas.microsoft.com/office/drawing/2014/main" id="{6A762D79-1D43-D546-98E4-6175057FA2DC}"/>
              </a:ext>
            </a:extLst>
          </p:cNvPr>
          <p:cNvSpPr txBox="1">
            <a:spLocks noGrp="1"/>
          </p:cNvSpPr>
          <p:nvPr>
            <p:ph type="title"/>
          </p:nvPr>
        </p:nvSpPr>
        <p:spPr>
          <a:xfrm>
            <a:off x="1206499" y="1079499"/>
            <a:ext cx="21971001" cy="1433164"/>
          </a:xfrm>
          <a:prstGeom prst="rect">
            <a:avLst/>
          </a:prstGeom>
        </p:spPr>
        <p:txBody>
          <a:bodyPr/>
          <a:lstStyle/>
          <a:p>
            <a:r>
              <a:rPr lang="en-US">
                <a:latin typeface="Arial" panose="020B0604020202020204" pitchFamily="34" charset="0"/>
                <a:cs typeface="Arial" panose="020B0604020202020204" pitchFamily="34" charset="0"/>
              </a:rPr>
              <a:t>Vaccinations &amp; New Cases</a:t>
            </a:r>
            <a:endParaRPr>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EF53A485-8C7B-49D1-93BC-85EBBEB93C74}"/>
              </a:ext>
            </a:extLst>
          </p:cNvPr>
          <p:cNvGraphicFramePr>
            <a:graphicFrameLocks noGrp="1"/>
          </p:cNvGraphicFramePr>
          <p:nvPr/>
        </p:nvGraphicFramePr>
        <p:xfrm>
          <a:off x="1066800" y="3257550"/>
          <a:ext cx="22205727" cy="7411056"/>
        </p:xfrm>
        <a:graphic>
          <a:graphicData uri="http://schemas.openxmlformats.org/drawingml/2006/table">
            <a:tbl>
              <a:tblPr>
                <a:tableStyleId>{5940675A-B579-460E-94D1-54222C63F5DA}</a:tableStyleId>
              </a:tblPr>
              <a:tblGrid>
                <a:gridCol w="1533678">
                  <a:extLst>
                    <a:ext uri="{9D8B030D-6E8A-4147-A177-3AD203B41FA5}">
                      <a16:colId xmlns:a16="http://schemas.microsoft.com/office/drawing/2014/main" val="1705161753"/>
                    </a:ext>
                  </a:extLst>
                </a:gridCol>
                <a:gridCol w="1076669">
                  <a:extLst>
                    <a:ext uri="{9D8B030D-6E8A-4147-A177-3AD203B41FA5}">
                      <a16:colId xmlns:a16="http://schemas.microsoft.com/office/drawing/2014/main" val="3347076653"/>
                    </a:ext>
                  </a:extLst>
                </a:gridCol>
                <a:gridCol w="1244150">
                  <a:extLst>
                    <a:ext uri="{9D8B030D-6E8A-4147-A177-3AD203B41FA5}">
                      <a16:colId xmlns:a16="http://schemas.microsoft.com/office/drawing/2014/main" val="1052027525"/>
                    </a:ext>
                  </a:extLst>
                </a:gridCol>
                <a:gridCol w="2081561">
                  <a:extLst>
                    <a:ext uri="{9D8B030D-6E8A-4147-A177-3AD203B41FA5}">
                      <a16:colId xmlns:a16="http://schemas.microsoft.com/office/drawing/2014/main" val="2593461260"/>
                    </a:ext>
                  </a:extLst>
                </a:gridCol>
                <a:gridCol w="2129413">
                  <a:extLst>
                    <a:ext uri="{9D8B030D-6E8A-4147-A177-3AD203B41FA5}">
                      <a16:colId xmlns:a16="http://schemas.microsoft.com/office/drawing/2014/main" val="1313678468"/>
                    </a:ext>
                  </a:extLst>
                </a:gridCol>
                <a:gridCol w="2703635">
                  <a:extLst>
                    <a:ext uri="{9D8B030D-6E8A-4147-A177-3AD203B41FA5}">
                      <a16:colId xmlns:a16="http://schemas.microsoft.com/office/drawing/2014/main" val="1248305808"/>
                    </a:ext>
                  </a:extLst>
                </a:gridCol>
                <a:gridCol w="3588898">
                  <a:extLst>
                    <a:ext uri="{9D8B030D-6E8A-4147-A177-3AD203B41FA5}">
                      <a16:colId xmlns:a16="http://schemas.microsoft.com/office/drawing/2014/main" val="2645294219"/>
                    </a:ext>
                  </a:extLst>
                </a:gridCol>
                <a:gridCol w="3636750">
                  <a:extLst>
                    <a:ext uri="{9D8B030D-6E8A-4147-A177-3AD203B41FA5}">
                      <a16:colId xmlns:a16="http://schemas.microsoft.com/office/drawing/2014/main" val="2211126413"/>
                    </a:ext>
                  </a:extLst>
                </a:gridCol>
                <a:gridCol w="4210973">
                  <a:extLst>
                    <a:ext uri="{9D8B030D-6E8A-4147-A177-3AD203B41FA5}">
                      <a16:colId xmlns:a16="http://schemas.microsoft.com/office/drawing/2014/main" val="296432772"/>
                    </a:ext>
                  </a:extLst>
                </a:gridCol>
              </a:tblGrid>
              <a:tr h="463191">
                <a:tc>
                  <a:txBody>
                    <a:bodyPr/>
                    <a:lstStyle/>
                    <a:p>
                      <a:pPr algn="l" fontAlgn="b"/>
                      <a:r>
                        <a:rPr lang="en-US" sz="1800" b="1" u="none" strike="noStrike">
                          <a:effectLst/>
                          <a:latin typeface="Arial" panose="020B0604020202020204" pitchFamily="34" charset="0"/>
                          <a:cs typeface="Arial" panose="020B0604020202020204" pitchFamily="34" charset="0"/>
                        </a:rPr>
                        <a:t>location</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iso_code</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date</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total_vaccinations</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people_vaccinated</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err="1">
                          <a:effectLst/>
                          <a:latin typeface="Arial" panose="020B0604020202020204" pitchFamily="34" charset="0"/>
                          <a:cs typeface="Arial" panose="020B0604020202020204" pitchFamily="34" charset="0"/>
                        </a:rPr>
                        <a:t>people_fully_vaccinated</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a:effectLst/>
                          <a:latin typeface="Arial" panose="020B0604020202020204" pitchFamily="34" charset="0"/>
                          <a:cs typeface="Arial" panose="020B0604020202020204" pitchFamily="34" charset="0"/>
                        </a:rPr>
                        <a:t>total_vaccinations_per_hundred</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err="1">
                          <a:effectLst/>
                          <a:latin typeface="Arial" panose="020B0604020202020204" pitchFamily="34" charset="0"/>
                          <a:cs typeface="Arial" panose="020B0604020202020204" pitchFamily="34" charset="0"/>
                        </a:rPr>
                        <a:t>people_vaccinated_per_hundred</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b="1" u="none" strike="noStrike" err="1">
                          <a:effectLst/>
                          <a:latin typeface="Arial" panose="020B0604020202020204" pitchFamily="34" charset="0"/>
                          <a:cs typeface="Arial" panose="020B0604020202020204" pitchFamily="34" charset="0"/>
                        </a:rPr>
                        <a:t>people_fully_vaccinated_per_hundred</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90047612"/>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4/13/2021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192282781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122295530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75322283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57.49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36.57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22.52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25544120"/>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4/14/2021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194791836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123917385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76681252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58.24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37.05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22.93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895644089"/>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4/15/2021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198317040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125822868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78498290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59.3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37.62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23.47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15912769"/>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4/16/2021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202282923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127743096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80609818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60.48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38.2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24.1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392506246"/>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4/17/2021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205871913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129494179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82471151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61.56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38.72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24.66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790140251"/>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4/18/2021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209406814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131247546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84263408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62.61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39.24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25.2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843287436"/>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4/19/2021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211581309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132321628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85365180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63.26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39.56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25.52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231419574"/>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04-02-21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157606463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101804762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57984785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47.13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30.44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17.34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3375175913"/>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4/20/2021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213388238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133266995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86223506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63.8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39.85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25.78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136685076"/>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4/21/2021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215951909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134445595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87592646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64.57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40.2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26.19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181369057"/>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4/22/2021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218947643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135791031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89245776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65.47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40.6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26.68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1007649869"/>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4/23/2021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222322230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137234889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91175995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66.48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41.03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27.26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2038269889"/>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4/24/2021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225640460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138644724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93078040</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67.47</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41.46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27.83</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975687511"/>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04-03-21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161688422</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104213478</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59858146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48.35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31.16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17.9</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425570037"/>
                  </a:ext>
                </a:extLst>
              </a:tr>
              <a:tr h="463191">
                <a:tc>
                  <a:txBody>
                    <a:bodyPr/>
                    <a:lstStyle/>
                    <a:p>
                      <a:pPr algn="l" fontAlgn="b"/>
                      <a:r>
                        <a:rPr lang="en-US" sz="1800" u="none" strike="noStrike">
                          <a:effectLst/>
                          <a:latin typeface="Arial" panose="020B0604020202020204" pitchFamily="34" charset="0"/>
                          <a:cs typeface="Arial" panose="020B0604020202020204" pitchFamily="34" charset="0"/>
                        </a:rPr>
                        <a:t>United States</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l" fontAlgn="b"/>
                      <a:r>
                        <a:rPr lang="en-US" sz="1800" u="none" strike="noStrike">
                          <a:effectLst/>
                          <a:latin typeface="Arial" panose="020B0604020202020204" pitchFamily="34" charset="0"/>
                          <a:cs typeface="Arial" panose="020B0604020202020204" pitchFamily="34" charset="0"/>
                        </a:rPr>
                        <a:t>USA</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04-04-21</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165053746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106214924</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61416536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49.35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a:effectLst/>
                          <a:latin typeface="Arial" panose="020B0604020202020204" pitchFamily="34" charset="0"/>
                          <a:cs typeface="Arial" panose="020B0604020202020204" pitchFamily="34" charset="0"/>
                        </a:rPr>
                        <a:t>31.76</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b"/>
                </a:tc>
                <a:tc>
                  <a:txBody>
                    <a:bodyPr/>
                    <a:lstStyle/>
                    <a:p>
                      <a:pPr algn="r" fontAlgn="b"/>
                      <a:r>
                        <a:rPr lang="en-US" sz="1800" u="none" strike="noStrike" dirty="0">
                          <a:effectLst/>
                          <a:latin typeface="Arial" panose="020B0604020202020204" pitchFamily="34" charset="0"/>
                          <a:cs typeface="Arial" panose="020B0604020202020204" pitchFamily="34" charset="0"/>
                        </a:rPr>
                        <a:t>18.36</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b"/>
                </a:tc>
                <a:extLst>
                  <a:ext uri="{0D108BD9-81ED-4DB2-BD59-A6C34878D82A}">
                    <a16:rowId xmlns:a16="http://schemas.microsoft.com/office/drawing/2014/main" val="733306328"/>
                  </a:ext>
                </a:extLst>
              </a:tr>
            </a:tbl>
          </a:graphicData>
        </a:graphic>
      </p:graphicFrame>
      <p:sp>
        <p:nvSpPr>
          <p:cNvPr id="3" name="TextBox 2">
            <a:extLst>
              <a:ext uri="{FF2B5EF4-FFF2-40B4-BE49-F238E27FC236}">
                <a16:creationId xmlns:a16="http://schemas.microsoft.com/office/drawing/2014/main" id="{7224CBE2-0ED7-4C51-B6F6-868FE7AAABFC}"/>
              </a:ext>
            </a:extLst>
          </p:cNvPr>
          <p:cNvSpPr txBox="1"/>
          <p:nvPr/>
        </p:nvSpPr>
        <p:spPr>
          <a:xfrm>
            <a:off x="1210026" y="10939180"/>
            <a:ext cx="10125075"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3600" b="1" dirty="0">
                <a:latin typeface="Arial"/>
                <a:cs typeface="Arial"/>
              </a:rPr>
              <a:t>Output file detail and performance:</a:t>
            </a:r>
            <a:r>
              <a:rPr lang="en-US" sz="3600" dirty="0">
                <a:latin typeface="Arial"/>
                <a:cs typeface="Arial"/>
              </a:rPr>
              <a:t>​</a:t>
            </a:r>
            <a:endParaRPr lang="en-US" sz="3600" dirty="0"/>
          </a:p>
          <a:p>
            <a:pPr algn="l"/>
            <a:r>
              <a:rPr lang="en-US" sz="3600" dirty="0">
                <a:latin typeface="Arial"/>
                <a:cs typeface="Arial"/>
              </a:rPr>
              <a:t>​Total Rows: 14,582</a:t>
            </a:r>
          </a:p>
          <a:p>
            <a:pPr algn="l">
              <a:buChar char="•"/>
            </a:pPr>
            <a:r>
              <a:rPr lang="en-US" sz="3600" dirty="0">
                <a:latin typeface="Arial"/>
                <a:cs typeface="Arial"/>
              </a:rPr>
              <a:t>File Size: 692 KB</a:t>
            </a:r>
          </a:p>
          <a:p>
            <a:pPr algn="l">
              <a:buChar char="•"/>
            </a:pPr>
            <a:r>
              <a:rPr lang="en-US" sz="3600" dirty="0">
                <a:latin typeface="Arial"/>
                <a:cs typeface="Arial"/>
              </a:rPr>
              <a:t>Computation Time: 12.627 seconds </a:t>
            </a:r>
            <a:endParaRPr lang="en-US" sz="3600" dirty="0">
              <a:solidFill>
                <a:srgbClr val="5E5E5E"/>
              </a:solidFill>
              <a:latin typeface="Arial"/>
              <a:cs typeface="Arial"/>
            </a:endParaRPr>
          </a:p>
        </p:txBody>
      </p:sp>
    </p:spTree>
    <p:extLst>
      <p:ext uri="{BB962C8B-B14F-4D97-AF65-F5344CB8AC3E}">
        <p14:creationId xmlns:p14="http://schemas.microsoft.com/office/powerpoint/2010/main" val="108706773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0970D68C-B248-5F46-89F3-9DF77EA530A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16" name="Analysis #1 - Background">
            <a:extLst>
              <a:ext uri="{FF2B5EF4-FFF2-40B4-BE49-F238E27FC236}">
                <a16:creationId xmlns:a16="http://schemas.microsoft.com/office/drawing/2014/main" id="{0F68C210-1156-1542-8533-9410EB474F27}"/>
              </a:ext>
            </a:extLst>
          </p:cNvPr>
          <p:cNvSpPr txBox="1"/>
          <p:nvPr/>
        </p:nvSpPr>
        <p:spPr>
          <a:xfrm>
            <a:off x="1206499" y="2255896"/>
            <a:ext cx="21971001" cy="9347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algn="l" defTabSz="825500">
              <a:defRPr sz="5500" b="1">
                <a:solidFill>
                  <a:srgbClr val="000000"/>
                </a:solidFill>
              </a:defRPr>
            </a:lvl1pPr>
          </a:lstStyle>
          <a:p>
            <a:r>
              <a:rPr dirty="0">
                <a:latin typeface="Arial"/>
                <a:cs typeface="Arial"/>
              </a:rPr>
              <a:t>Analysis </a:t>
            </a:r>
            <a:r>
              <a:rPr lang="en-US" dirty="0">
                <a:latin typeface="Arial"/>
                <a:cs typeface="Arial"/>
              </a:rPr>
              <a:t>2, 3, &amp; 4 – Output table, </a:t>
            </a:r>
            <a:r>
              <a:rPr lang="en-US" dirty="0" err="1">
                <a:latin typeface="Arial"/>
                <a:cs typeface="Arial"/>
              </a:rPr>
              <a:t>vac_case</a:t>
            </a:r>
            <a:endParaRPr dirty="0">
              <a:latin typeface="Arial"/>
              <a:cs typeface="Arial"/>
            </a:endParaRPr>
          </a:p>
        </p:txBody>
      </p:sp>
      <p:sp>
        <p:nvSpPr>
          <p:cNvPr id="8" name="Feature performance.">
            <a:extLst>
              <a:ext uri="{FF2B5EF4-FFF2-40B4-BE49-F238E27FC236}">
                <a16:creationId xmlns:a16="http://schemas.microsoft.com/office/drawing/2014/main" id="{6A762D79-1D43-D546-98E4-6175057FA2DC}"/>
              </a:ext>
            </a:extLst>
          </p:cNvPr>
          <p:cNvSpPr txBox="1">
            <a:spLocks noGrp="1"/>
          </p:cNvSpPr>
          <p:nvPr>
            <p:ph type="title"/>
          </p:nvPr>
        </p:nvSpPr>
        <p:spPr>
          <a:xfrm>
            <a:off x="1206499" y="1079499"/>
            <a:ext cx="21971001" cy="1433164"/>
          </a:xfrm>
          <a:prstGeom prst="rect">
            <a:avLst/>
          </a:prstGeom>
        </p:spPr>
        <p:txBody>
          <a:bodyPr/>
          <a:lstStyle/>
          <a:p>
            <a:r>
              <a:rPr lang="en-US" dirty="0">
                <a:latin typeface="Arial" panose="020B0604020202020204" pitchFamily="34" charset="0"/>
                <a:cs typeface="Arial" panose="020B0604020202020204" pitchFamily="34" charset="0"/>
              </a:rPr>
              <a:t>Vaccinations &amp; New Cases</a:t>
            </a:r>
            <a:endParaRPr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224CBE2-0ED7-4C51-B6F6-868FE7AAABFC}"/>
              </a:ext>
            </a:extLst>
          </p:cNvPr>
          <p:cNvSpPr txBox="1"/>
          <p:nvPr/>
        </p:nvSpPr>
        <p:spPr>
          <a:xfrm>
            <a:off x="1210026" y="10939180"/>
            <a:ext cx="10125075"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3600" b="1" dirty="0">
                <a:latin typeface="Arial"/>
                <a:cs typeface="Arial"/>
              </a:rPr>
              <a:t>Output file detail and performance:</a:t>
            </a:r>
            <a:r>
              <a:rPr lang="en-US" sz="3600" dirty="0">
                <a:latin typeface="Arial"/>
                <a:cs typeface="Arial"/>
              </a:rPr>
              <a:t>​</a:t>
            </a:r>
            <a:endParaRPr lang="en-US" sz="3600" dirty="0"/>
          </a:p>
          <a:p>
            <a:pPr algn="l"/>
            <a:r>
              <a:rPr lang="en-US" sz="3600" dirty="0">
                <a:latin typeface="Arial"/>
                <a:cs typeface="Arial"/>
              </a:rPr>
              <a:t>​Total Rows: 14,110</a:t>
            </a:r>
          </a:p>
          <a:p>
            <a:pPr algn="l">
              <a:buChar char="•"/>
            </a:pPr>
            <a:r>
              <a:rPr lang="en-US" sz="3600" dirty="0">
                <a:latin typeface="Arial"/>
                <a:cs typeface="Arial"/>
              </a:rPr>
              <a:t>File Size: 1.03MB</a:t>
            </a:r>
          </a:p>
          <a:p>
            <a:pPr algn="l">
              <a:buChar char="•"/>
            </a:pPr>
            <a:r>
              <a:rPr lang="en-US" sz="3600" dirty="0">
                <a:latin typeface="Arial"/>
                <a:cs typeface="Arial"/>
              </a:rPr>
              <a:t>Computation Time: 14.346 seconds </a:t>
            </a:r>
            <a:endParaRPr lang="en-US" sz="3600" dirty="0">
              <a:solidFill>
                <a:srgbClr val="5E5E5E"/>
              </a:solidFill>
              <a:latin typeface="Arial"/>
              <a:cs typeface="Arial"/>
            </a:endParaRPr>
          </a:p>
        </p:txBody>
      </p:sp>
      <p:graphicFrame>
        <p:nvGraphicFramePr>
          <p:cNvPr id="4" name="Table 3">
            <a:extLst>
              <a:ext uri="{FF2B5EF4-FFF2-40B4-BE49-F238E27FC236}">
                <a16:creationId xmlns:a16="http://schemas.microsoft.com/office/drawing/2014/main" id="{B817526D-95F5-465C-9716-7A3E40E68E7C}"/>
              </a:ext>
            </a:extLst>
          </p:cNvPr>
          <p:cNvGraphicFramePr>
            <a:graphicFrameLocks noGrp="1"/>
          </p:cNvGraphicFramePr>
          <p:nvPr>
            <p:extLst>
              <p:ext uri="{D42A27DB-BD31-4B8C-83A1-F6EECF244321}">
                <p14:modId xmlns:p14="http://schemas.microsoft.com/office/powerpoint/2010/main" val="4008329661"/>
              </p:ext>
            </p:extLst>
          </p:nvPr>
        </p:nvGraphicFramePr>
        <p:xfrm>
          <a:off x="1432559" y="3395920"/>
          <a:ext cx="21971004" cy="7400934"/>
        </p:xfrm>
        <a:graphic>
          <a:graphicData uri="http://schemas.openxmlformats.org/drawingml/2006/table">
            <a:tbl>
              <a:tblPr/>
              <a:tblGrid>
                <a:gridCol w="1830917">
                  <a:extLst>
                    <a:ext uri="{9D8B030D-6E8A-4147-A177-3AD203B41FA5}">
                      <a16:colId xmlns:a16="http://schemas.microsoft.com/office/drawing/2014/main" val="3207795784"/>
                    </a:ext>
                  </a:extLst>
                </a:gridCol>
                <a:gridCol w="1830917">
                  <a:extLst>
                    <a:ext uri="{9D8B030D-6E8A-4147-A177-3AD203B41FA5}">
                      <a16:colId xmlns:a16="http://schemas.microsoft.com/office/drawing/2014/main" val="3810515529"/>
                    </a:ext>
                  </a:extLst>
                </a:gridCol>
                <a:gridCol w="1830917">
                  <a:extLst>
                    <a:ext uri="{9D8B030D-6E8A-4147-A177-3AD203B41FA5}">
                      <a16:colId xmlns:a16="http://schemas.microsoft.com/office/drawing/2014/main" val="4159855358"/>
                    </a:ext>
                  </a:extLst>
                </a:gridCol>
                <a:gridCol w="1830917">
                  <a:extLst>
                    <a:ext uri="{9D8B030D-6E8A-4147-A177-3AD203B41FA5}">
                      <a16:colId xmlns:a16="http://schemas.microsoft.com/office/drawing/2014/main" val="73809487"/>
                    </a:ext>
                  </a:extLst>
                </a:gridCol>
                <a:gridCol w="1830917">
                  <a:extLst>
                    <a:ext uri="{9D8B030D-6E8A-4147-A177-3AD203B41FA5}">
                      <a16:colId xmlns:a16="http://schemas.microsoft.com/office/drawing/2014/main" val="84444228"/>
                    </a:ext>
                  </a:extLst>
                </a:gridCol>
                <a:gridCol w="1830917">
                  <a:extLst>
                    <a:ext uri="{9D8B030D-6E8A-4147-A177-3AD203B41FA5}">
                      <a16:colId xmlns:a16="http://schemas.microsoft.com/office/drawing/2014/main" val="3795499759"/>
                    </a:ext>
                  </a:extLst>
                </a:gridCol>
                <a:gridCol w="1830917">
                  <a:extLst>
                    <a:ext uri="{9D8B030D-6E8A-4147-A177-3AD203B41FA5}">
                      <a16:colId xmlns:a16="http://schemas.microsoft.com/office/drawing/2014/main" val="1442828769"/>
                    </a:ext>
                  </a:extLst>
                </a:gridCol>
                <a:gridCol w="1830917">
                  <a:extLst>
                    <a:ext uri="{9D8B030D-6E8A-4147-A177-3AD203B41FA5}">
                      <a16:colId xmlns:a16="http://schemas.microsoft.com/office/drawing/2014/main" val="1243511931"/>
                    </a:ext>
                  </a:extLst>
                </a:gridCol>
                <a:gridCol w="1830917">
                  <a:extLst>
                    <a:ext uri="{9D8B030D-6E8A-4147-A177-3AD203B41FA5}">
                      <a16:colId xmlns:a16="http://schemas.microsoft.com/office/drawing/2014/main" val="1225051492"/>
                    </a:ext>
                  </a:extLst>
                </a:gridCol>
                <a:gridCol w="1830917">
                  <a:extLst>
                    <a:ext uri="{9D8B030D-6E8A-4147-A177-3AD203B41FA5}">
                      <a16:colId xmlns:a16="http://schemas.microsoft.com/office/drawing/2014/main" val="3914252124"/>
                    </a:ext>
                  </a:extLst>
                </a:gridCol>
                <a:gridCol w="1830917">
                  <a:extLst>
                    <a:ext uri="{9D8B030D-6E8A-4147-A177-3AD203B41FA5}">
                      <a16:colId xmlns:a16="http://schemas.microsoft.com/office/drawing/2014/main" val="2699605620"/>
                    </a:ext>
                  </a:extLst>
                </a:gridCol>
                <a:gridCol w="1830917">
                  <a:extLst>
                    <a:ext uri="{9D8B030D-6E8A-4147-A177-3AD203B41FA5}">
                      <a16:colId xmlns:a16="http://schemas.microsoft.com/office/drawing/2014/main" val="3171832103"/>
                    </a:ext>
                  </a:extLst>
                </a:gridCol>
              </a:tblGrid>
              <a:tr h="0">
                <a:tc>
                  <a:txBody>
                    <a:bodyPr/>
                    <a:lstStyle/>
                    <a:p>
                      <a:pPr algn="l" fontAlgn="b"/>
                      <a:r>
                        <a:rPr lang="en-US" sz="2400" b="0" i="0" u="none" strike="noStrike" dirty="0">
                          <a:solidFill>
                            <a:srgbClr val="000000"/>
                          </a:solidFill>
                          <a:effectLst/>
                          <a:latin typeface="Calibri" panose="020F0502020204030204" pitchFamily="34" charset="0"/>
                        </a:rPr>
                        <a:t>location</a:t>
                      </a:r>
                    </a:p>
                  </a:txBody>
                  <a:tcPr marL="4763" marR="4763" marT="4763" marB="0" anchor="b">
                    <a:lnL>
                      <a:noFill/>
                    </a:lnL>
                    <a:lnR>
                      <a:noFill/>
                    </a:lnR>
                    <a:lnT>
                      <a:noFill/>
                    </a:lnT>
                    <a:lnB>
                      <a:noFill/>
                    </a:lnB>
                  </a:tcPr>
                </a:tc>
                <a:tc>
                  <a:txBody>
                    <a:bodyPr/>
                    <a:lstStyle/>
                    <a:p>
                      <a:pPr algn="l" fontAlgn="b"/>
                      <a:r>
                        <a:rPr lang="en-US" sz="2400" b="0" i="0" u="none" strike="noStrike" dirty="0">
                          <a:solidFill>
                            <a:srgbClr val="000000"/>
                          </a:solidFill>
                          <a:effectLst/>
                          <a:latin typeface="Calibri" panose="020F0502020204030204" pitchFamily="34" charset="0"/>
                        </a:rPr>
                        <a:t>`date`</a:t>
                      </a:r>
                    </a:p>
                  </a:txBody>
                  <a:tcPr marL="4763" marR="4763" marT="4763" marB="0" anchor="b">
                    <a:lnL>
                      <a:noFill/>
                    </a:lnL>
                    <a:lnR>
                      <a:noFill/>
                    </a:lnR>
                    <a:lnT>
                      <a:noFill/>
                    </a:lnT>
                    <a:lnB>
                      <a:noFill/>
                    </a:lnB>
                  </a:tcPr>
                </a:tc>
                <a:tc>
                  <a:txBody>
                    <a:bodyPr/>
                    <a:lstStyle/>
                    <a:p>
                      <a:pPr algn="l" fontAlgn="b"/>
                      <a:r>
                        <a:rPr lang="en-US" sz="2400" b="0" i="0" u="none" strike="noStrike">
                          <a:solidFill>
                            <a:srgbClr val="000000"/>
                          </a:solidFill>
                          <a:effectLst/>
                          <a:latin typeface="Calibri" panose="020F0502020204030204" pitchFamily="34" charset="0"/>
                        </a:rPr>
                        <a:t>total_cases</a:t>
                      </a:r>
                    </a:p>
                  </a:txBody>
                  <a:tcPr marL="4763" marR="4763" marT="4763" marB="0" anchor="b">
                    <a:lnL>
                      <a:noFill/>
                    </a:lnL>
                    <a:lnR>
                      <a:noFill/>
                    </a:lnR>
                    <a:lnT>
                      <a:noFill/>
                    </a:lnT>
                    <a:lnB>
                      <a:noFill/>
                    </a:lnB>
                  </a:tcPr>
                </a:tc>
                <a:tc>
                  <a:txBody>
                    <a:bodyPr/>
                    <a:lstStyle/>
                    <a:p>
                      <a:pPr algn="l" fontAlgn="b"/>
                      <a:r>
                        <a:rPr lang="en-US" sz="2400" b="0" i="0" u="none" strike="noStrike">
                          <a:solidFill>
                            <a:srgbClr val="000000"/>
                          </a:solidFill>
                          <a:effectLst/>
                          <a:latin typeface="Calibri" panose="020F0502020204030204" pitchFamily="34" charset="0"/>
                        </a:rPr>
                        <a:t>new_cases</a:t>
                      </a:r>
                    </a:p>
                  </a:txBody>
                  <a:tcPr marL="4763" marR="4763" marT="4763" marB="0" anchor="b">
                    <a:lnL>
                      <a:noFill/>
                    </a:lnL>
                    <a:lnR>
                      <a:noFill/>
                    </a:lnR>
                    <a:lnT>
                      <a:noFill/>
                    </a:lnT>
                    <a:lnB>
                      <a:noFill/>
                    </a:lnB>
                  </a:tcPr>
                </a:tc>
                <a:tc>
                  <a:txBody>
                    <a:bodyPr/>
                    <a:lstStyle/>
                    <a:p>
                      <a:pPr algn="l" fontAlgn="b"/>
                      <a:r>
                        <a:rPr lang="en-US" sz="2400" b="0" i="0" u="none" strike="noStrike">
                          <a:solidFill>
                            <a:srgbClr val="000000"/>
                          </a:solidFill>
                          <a:effectLst/>
                          <a:latin typeface="Calibri" panose="020F0502020204030204" pitchFamily="34" charset="0"/>
                        </a:rPr>
                        <a:t>total_deaths</a:t>
                      </a:r>
                    </a:p>
                  </a:txBody>
                  <a:tcPr marL="4763" marR="4763" marT="4763" marB="0" anchor="b">
                    <a:lnL>
                      <a:noFill/>
                    </a:lnL>
                    <a:lnR>
                      <a:noFill/>
                    </a:lnR>
                    <a:lnT>
                      <a:noFill/>
                    </a:lnT>
                    <a:lnB>
                      <a:noFill/>
                    </a:lnB>
                  </a:tcPr>
                </a:tc>
                <a:tc>
                  <a:txBody>
                    <a:bodyPr/>
                    <a:lstStyle/>
                    <a:p>
                      <a:pPr algn="l" fontAlgn="b"/>
                      <a:r>
                        <a:rPr lang="en-US" sz="2400" b="0" i="0" u="none" strike="noStrike">
                          <a:solidFill>
                            <a:srgbClr val="000000"/>
                          </a:solidFill>
                          <a:effectLst/>
                          <a:latin typeface="Calibri" panose="020F0502020204030204" pitchFamily="34" charset="0"/>
                        </a:rPr>
                        <a:t>new_deaths</a:t>
                      </a:r>
                    </a:p>
                  </a:txBody>
                  <a:tcPr marL="4763" marR="4763" marT="4763" marB="0" anchor="b">
                    <a:lnL>
                      <a:noFill/>
                    </a:lnL>
                    <a:lnR>
                      <a:noFill/>
                    </a:lnR>
                    <a:lnT>
                      <a:noFill/>
                    </a:lnT>
                    <a:lnB>
                      <a:noFill/>
                    </a:lnB>
                  </a:tcPr>
                </a:tc>
                <a:tc>
                  <a:txBody>
                    <a:bodyPr/>
                    <a:lstStyle/>
                    <a:p>
                      <a:pPr algn="l" fontAlgn="b"/>
                      <a:r>
                        <a:rPr lang="en-US" sz="2400" b="0" i="0" u="none" strike="noStrike">
                          <a:solidFill>
                            <a:srgbClr val="000000"/>
                          </a:solidFill>
                          <a:effectLst/>
                          <a:latin typeface="Calibri" panose="020F0502020204030204" pitchFamily="34" charset="0"/>
                        </a:rPr>
                        <a:t>total_cases_per_million</a:t>
                      </a:r>
                    </a:p>
                  </a:txBody>
                  <a:tcPr marL="4763" marR="4763" marT="4763" marB="0" anchor="b">
                    <a:lnL>
                      <a:noFill/>
                    </a:lnL>
                    <a:lnR>
                      <a:noFill/>
                    </a:lnR>
                    <a:lnT>
                      <a:noFill/>
                    </a:lnT>
                    <a:lnB>
                      <a:noFill/>
                    </a:lnB>
                  </a:tcPr>
                </a:tc>
                <a:tc>
                  <a:txBody>
                    <a:bodyPr/>
                    <a:lstStyle/>
                    <a:p>
                      <a:pPr algn="l" fontAlgn="b"/>
                      <a:r>
                        <a:rPr lang="en-US" sz="2400" b="0" i="0" u="none" strike="noStrike">
                          <a:solidFill>
                            <a:srgbClr val="000000"/>
                          </a:solidFill>
                          <a:effectLst/>
                          <a:latin typeface="Calibri" panose="020F0502020204030204" pitchFamily="34" charset="0"/>
                        </a:rPr>
                        <a:t>new_cases_per_million</a:t>
                      </a:r>
                    </a:p>
                  </a:txBody>
                  <a:tcPr marL="4763" marR="4763" marT="4763" marB="0" anchor="b">
                    <a:lnL>
                      <a:noFill/>
                    </a:lnL>
                    <a:lnR>
                      <a:noFill/>
                    </a:lnR>
                    <a:lnT>
                      <a:noFill/>
                    </a:lnT>
                    <a:lnB>
                      <a:noFill/>
                    </a:lnB>
                  </a:tcPr>
                </a:tc>
                <a:tc>
                  <a:txBody>
                    <a:bodyPr/>
                    <a:lstStyle/>
                    <a:p>
                      <a:pPr algn="l" fontAlgn="b"/>
                      <a:r>
                        <a:rPr lang="en-US" sz="2400" b="0" i="0" u="none" strike="noStrike">
                          <a:solidFill>
                            <a:srgbClr val="000000"/>
                          </a:solidFill>
                          <a:effectLst/>
                          <a:latin typeface="Calibri" panose="020F0502020204030204" pitchFamily="34" charset="0"/>
                        </a:rPr>
                        <a:t>total_deaths_per_million</a:t>
                      </a:r>
                    </a:p>
                  </a:txBody>
                  <a:tcPr marL="4763" marR="4763" marT="4763" marB="0" anchor="b">
                    <a:lnL>
                      <a:noFill/>
                    </a:lnL>
                    <a:lnR>
                      <a:noFill/>
                    </a:lnR>
                    <a:lnT>
                      <a:noFill/>
                    </a:lnT>
                    <a:lnB>
                      <a:noFill/>
                    </a:lnB>
                  </a:tcPr>
                </a:tc>
                <a:tc>
                  <a:txBody>
                    <a:bodyPr/>
                    <a:lstStyle/>
                    <a:p>
                      <a:pPr algn="l" fontAlgn="b"/>
                      <a:r>
                        <a:rPr lang="en-US" sz="2400" b="0" i="0" u="none" strike="noStrike">
                          <a:solidFill>
                            <a:srgbClr val="000000"/>
                          </a:solidFill>
                          <a:effectLst/>
                          <a:latin typeface="Calibri" panose="020F0502020204030204" pitchFamily="34" charset="0"/>
                        </a:rPr>
                        <a:t>new_deaths_per_million</a:t>
                      </a:r>
                    </a:p>
                  </a:txBody>
                  <a:tcPr marL="4763" marR="4763" marT="4763" marB="0" anchor="b">
                    <a:lnL>
                      <a:noFill/>
                    </a:lnL>
                    <a:lnR>
                      <a:noFill/>
                    </a:lnR>
                    <a:lnT>
                      <a:noFill/>
                    </a:lnT>
                    <a:lnB>
                      <a:noFill/>
                    </a:lnB>
                  </a:tcPr>
                </a:tc>
                <a:tc>
                  <a:txBody>
                    <a:bodyPr/>
                    <a:lstStyle/>
                    <a:p>
                      <a:pPr algn="l" fontAlgn="b"/>
                      <a:r>
                        <a:rPr lang="en-US" sz="2400" b="0" i="0" u="none" strike="noStrike">
                          <a:solidFill>
                            <a:srgbClr val="000000"/>
                          </a:solidFill>
                          <a:effectLst/>
                          <a:latin typeface="Calibri" panose="020F0502020204030204" pitchFamily="34" charset="0"/>
                        </a:rPr>
                        <a:t>population</a:t>
                      </a:r>
                    </a:p>
                  </a:txBody>
                  <a:tcPr marL="4763" marR="4763" marT="4763" marB="0" anchor="b">
                    <a:lnL>
                      <a:noFill/>
                    </a:lnL>
                    <a:lnR>
                      <a:noFill/>
                    </a:lnR>
                    <a:lnT>
                      <a:noFill/>
                    </a:lnT>
                    <a:lnB>
                      <a:noFill/>
                    </a:lnB>
                  </a:tcPr>
                </a:tc>
                <a:tc>
                  <a:txBody>
                    <a:bodyPr/>
                    <a:lstStyle/>
                    <a:p>
                      <a:pPr algn="l" fontAlgn="b"/>
                      <a:r>
                        <a:rPr lang="en-US" sz="2400" b="0" i="0" u="none" strike="noStrike" dirty="0" err="1">
                          <a:solidFill>
                            <a:srgbClr val="000000"/>
                          </a:solidFill>
                          <a:effectLst/>
                          <a:latin typeface="Calibri" panose="020F0502020204030204" pitchFamily="34" charset="0"/>
                        </a:rPr>
                        <a:t>people_fully_vaccinated_per_hundred</a:t>
                      </a:r>
                      <a:endParaRPr lang="en-US" sz="2400" b="0" i="0" u="none" strike="noStrike" dirty="0">
                        <a:solidFill>
                          <a:srgbClr val="000000"/>
                        </a:solidFill>
                        <a:effectLst/>
                        <a:latin typeface="Calibri" panose="020F0502020204030204" pitchFamily="34" charset="0"/>
                      </a:endParaRPr>
                    </a:p>
                  </a:txBody>
                  <a:tcPr marL="4763" marR="4763" marT="4763" marB="0" anchor="b">
                    <a:lnL>
                      <a:noFill/>
                    </a:lnL>
                    <a:lnR>
                      <a:noFill/>
                    </a:lnR>
                    <a:lnT>
                      <a:noFill/>
                    </a:lnT>
                    <a:lnB>
                      <a:noFill/>
                    </a:lnB>
                  </a:tcPr>
                </a:tc>
                <a:extLst>
                  <a:ext uri="{0D108BD9-81ED-4DB2-BD59-A6C34878D82A}">
                    <a16:rowId xmlns:a16="http://schemas.microsoft.com/office/drawing/2014/main" val="3758581701"/>
                  </a:ext>
                </a:extLst>
              </a:tr>
              <a:tr h="365117">
                <a:tc>
                  <a:txBody>
                    <a:bodyPr/>
                    <a:lstStyle/>
                    <a:p>
                      <a:pPr algn="l" fontAlgn="b"/>
                      <a:r>
                        <a:rPr lang="en-US" sz="2400" b="0" i="0" u="none" strike="noStrike" dirty="0">
                          <a:solidFill>
                            <a:srgbClr val="000000"/>
                          </a:solidFill>
                          <a:effectLst/>
                          <a:latin typeface="Calibri" panose="020F0502020204030204" pitchFamily="34" charset="0"/>
                        </a:rPr>
                        <a:t>Oceania</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4/1/2021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38043</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132</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997</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891.4</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3.093</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23.361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42677809</a:t>
                      </a:r>
                    </a:p>
                  </a:txBody>
                  <a:tcPr marL="4763" marR="4763" marT="4763" marB="0" anchor="b">
                    <a:lnL>
                      <a:noFill/>
                    </a:lnL>
                    <a:lnR>
                      <a:noFill/>
                    </a:lnR>
                    <a:lnT>
                      <a:noFill/>
                    </a:lnT>
                    <a:lnB>
                      <a:noFill/>
                    </a:lnB>
                  </a:tcPr>
                </a:tc>
                <a:tc>
                  <a:txBody>
                    <a:bodyPr/>
                    <a:lstStyle/>
                    <a:p>
                      <a:pPr algn="r" fontAlgn="b"/>
                      <a:r>
                        <a:rPr lang="en-US" sz="2400" b="0" i="0" u="none" strike="noStrike" dirty="0">
                          <a:solidFill>
                            <a:srgbClr val="000000"/>
                          </a:solidFill>
                          <a:effectLst/>
                          <a:latin typeface="Calibri" panose="020F0502020204030204" pitchFamily="34" charset="0"/>
                        </a:rPr>
                        <a:t>0.04</a:t>
                      </a:r>
                    </a:p>
                  </a:txBody>
                  <a:tcPr marL="4763" marR="4763" marT="4763" marB="0" anchor="b">
                    <a:lnL>
                      <a:noFill/>
                    </a:lnL>
                    <a:lnR>
                      <a:noFill/>
                    </a:lnR>
                    <a:lnT>
                      <a:noFill/>
                    </a:lnT>
                    <a:lnB>
                      <a:noFill/>
                    </a:lnB>
                  </a:tcPr>
                </a:tc>
                <a:extLst>
                  <a:ext uri="{0D108BD9-81ED-4DB2-BD59-A6C34878D82A}">
                    <a16:rowId xmlns:a16="http://schemas.microsoft.com/office/drawing/2014/main" val="144750831"/>
                  </a:ext>
                </a:extLst>
              </a:tr>
              <a:tr h="365117">
                <a:tc>
                  <a:txBody>
                    <a:bodyPr/>
                    <a:lstStyle/>
                    <a:p>
                      <a:pPr algn="l" fontAlgn="b"/>
                      <a:r>
                        <a:rPr lang="en-US" sz="2400" b="0" i="0" u="none" strike="noStrike" dirty="0">
                          <a:solidFill>
                            <a:srgbClr val="000000"/>
                          </a:solidFill>
                          <a:effectLst/>
                          <a:latin typeface="Calibri" panose="020F0502020204030204" pitchFamily="34" charset="0"/>
                        </a:rPr>
                        <a:t>Oceania</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4/2/2021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38414</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371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997</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900.093</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8.693</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23.361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42677809</a:t>
                      </a:r>
                    </a:p>
                  </a:txBody>
                  <a:tcPr marL="4763" marR="4763" marT="4763" marB="0" anchor="b">
                    <a:lnL>
                      <a:noFill/>
                    </a:lnL>
                    <a:lnR>
                      <a:noFill/>
                    </a:lnR>
                    <a:lnT>
                      <a:noFill/>
                    </a:lnT>
                    <a:lnB>
                      <a:noFill/>
                    </a:lnB>
                  </a:tcPr>
                </a:tc>
                <a:tc>
                  <a:txBody>
                    <a:bodyPr/>
                    <a:lstStyle/>
                    <a:p>
                      <a:pPr algn="r" fontAlgn="b"/>
                      <a:r>
                        <a:rPr lang="en-US" sz="2400" b="0" i="0" u="none" strike="noStrike" dirty="0">
                          <a:solidFill>
                            <a:srgbClr val="000000"/>
                          </a:solidFill>
                          <a:effectLst/>
                          <a:latin typeface="Calibri" panose="020F0502020204030204" pitchFamily="34" charset="0"/>
                        </a:rPr>
                        <a:t>0.04</a:t>
                      </a:r>
                    </a:p>
                  </a:txBody>
                  <a:tcPr marL="4763" marR="4763" marT="4763" marB="0" anchor="b">
                    <a:lnL>
                      <a:noFill/>
                    </a:lnL>
                    <a:lnR>
                      <a:noFill/>
                    </a:lnR>
                    <a:lnT>
                      <a:noFill/>
                    </a:lnT>
                    <a:lnB>
                      <a:noFill/>
                    </a:lnB>
                  </a:tcPr>
                </a:tc>
                <a:extLst>
                  <a:ext uri="{0D108BD9-81ED-4DB2-BD59-A6C34878D82A}">
                    <a16:rowId xmlns:a16="http://schemas.microsoft.com/office/drawing/2014/main" val="1705299556"/>
                  </a:ext>
                </a:extLst>
              </a:tr>
              <a:tr h="365117">
                <a:tc>
                  <a:txBody>
                    <a:bodyPr/>
                    <a:lstStyle/>
                    <a:p>
                      <a:pPr algn="l" fontAlgn="b"/>
                      <a:r>
                        <a:rPr lang="en-US" sz="2400" b="0" i="0" u="none" strike="noStrike">
                          <a:solidFill>
                            <a:srgbClr val="000000"/>
                          </a:solidFill>
                          <a:effectLst/>
                          <a:latin typeface="Calibri" panose="020F0502020204030204" pitchFamily="34" charset="0"/>
                        </a:rPr>
                        <a:t>Oceania</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4/3/2021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38565</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151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997</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903.631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3.538</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23.361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42677809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0.04</a:t>
                      </a:r>
                    </a:p>
                  </a:txBody>
                  <a:tcPr marL="4763" marR="4763" marT="4763" marB="0" anchor="b">
                    <a:lnL>
                      <a:noFill/>
                    </a:lnL>
                    <a:lnR>
                      <a:noFill/>
                    </a:lnR>
                    <a:lnT>
                      <a:noFill/>
                    </a:lnT>
                    <a:lnB>
                      <a:noFill/>
                    </a:lnB>
                  </a:tcPr>
                </a:tc>
                <a:extLst>
                  <a:ext uri="{0D108BD9-81ED-4DB2-BD59-A6C34878D82A}">
                    <a16:rowId xmlns:a16="http://schemas.microsoft.com/office/drawing/2014/main" val="3757427439"/>
                  </a:ext>
                </a:extLst>
              </a:tr>
              <a:tr h="365117">
                <a:tc>
                  <a:txBody>
                    <a:bodyPr/>
                    <a:lstStyle/>
                    <a:p>
                      <a:pPr algn="l" fontAlgn="b"/>
                      <a:r>
                        <a:rPr lang="en-US" sz="2400" b="0" i="0" u="none" strike="noStrike">
                          <a:solidFill>
                            <a:srgbClr val="000000"/>
                          </a:solidFill>
                          <a:effectLst/>
                          <a:latin typeface="Calibri" panose="020F0502020204030204" pitchFamily="34" charset="0"/>
                        </a:rPr>
                        <a:t>Oceania</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4/4/2021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38999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434</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998</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913.8</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10.169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23.385</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0.023</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42677809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0.04</a:t>
                      </a:r>
                    </a:p>
                  </a:txBody>
                  <a:tcPr marL="4763" marR="4763" marT="4763" marB="0" anchor="b">
                    <a:lnL>
                      <a:noFill/>
                    </a:lnL>
                    <a:lnR>
                      <a:noFill/>
                    </a:lnR>
                    <a:lnT>
                      <a:noFill/>
                    </a:lnT>
                    <a:lnB>
                      <a:noFill/>
                    </a:lnB>
                  </a:tcPr>
                </a:tc>
                <a:extLst>
                  <a:ext uri="{0D108BD9-81ED-4DB2-BD59-A6C34878D82A}">
                    <a16:rowId xmlns:a16="http://schemas.microsoft.com/office/drawing/2014/main" val="4081713322"/>
                  </a:ext>
                </a:extLst>
              </a:tr>
              <a:tr h="365117">
                <a:tc>
                  <a:txBody>
                    <a:bodyPr/>
                    <a:lstStyle/>
                    <a:p>
                      <a:pPr algn="l" fontAlgn="b"/>
                      <a:r>
                        <a:rPr lang="en-US" sz="2400" b="0" i="0" u="none" strike="noStrike">
                          <a:solidFill>
                            <a:srgbClr val="000000"/>
                          </a:solidFill>
                          <a:effectLst/>
                          <a:latin typeface="Calibri" panose="020F0502020204030204" pitchFamily="34" charset="0"/>
                        </a:rPr>
                        <a:t>Oceania</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4/5/2021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39392</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393</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1004</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6</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923.009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9.209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23.525</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0.141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42677809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0.04</a:t>
                      </a:r>
                    </a:p>
                  </a:txBody>
                  <a:tcPr marL="4763" marR="4763" marT="4763" marB="0" anchor="b">
                    <a:lnL>
                      <a:noFill/>
                    </a:lnL>
                    <a:lnR>
                      <a:noFill/>
                    </a:lnR>
                    <a:lnT>
                      <a:noFill/>
                    </a:lnT>
                    <a:lnB>
                      <a:noFill/>
                    </a:lnB>
                  </a:tcPr>
                </a:tc>
                <a:extLst>
                  <a:ext uri="{0D108BD9-81ED-4DB2-BD59-A6C34878D82A}">
                    <a16:rowId xmlns:a16="http://schemas.microsoft.com/office/drawing/2014/main" val="1074294438"/>
                  </a:ext>
                </a:extLst>
              </a:tr>
              <a:tr h="365117">
                <a:tc>
                  <a:txBody>
                    <a:bodyPr/>
                    <a:lstStyle/>
                    <a:p>
                      <a:pPr algn="l" fontAlgn="b"/>
                      <a:r>
                        <a:rPr lang="en-US" sz="2400" b="0" i="0" u="none" strike="noStrike">
                          <a:solidFill>
                            <a:srgbClr val="000000"/>
                          </a:solidFill>
                          <a:effectLst/>
                          <a:latin typeface="Calibri" panose="020F0502020204030204" pitchFamily="34" charset="0"/>
                        </a:rPr>
                        <a:t>Oceania</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4/6/2021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39413</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1004</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923.501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0.492</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23.525</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42677809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0.05</a:t>
                      </a:r>
                    </a:p>
                  </a:txBody>
                  <a:tcPr marL="4763" marR="4763" marT="4763" marB="0" anchor="b">
                    <a:lnL>
                      <a:noFill/>
                    </a:lnL>
                    <a:lnR>
                      <a:noFill/>
                    </a:lnR>
                    <a:lnT>
                      <a:noFill/>
                    </a:lnT>
                    <a:lnB>
                      <a:noFill/>
                    </a:lnB>
                  </a:tcPr>
                </a:tc>
                <a:extLst>
                  <a:ext uri="{0D108BD9-81ED-4DB2-BD59-A6C34878D82A}">
                    <a16:rowId xmlns:a16="http://schemas.microsoft.com/office/drawing/2014/main" val="3414179464"/>
                  </a:ext>
                </a:extLst>
              </a:tr>
              <a:tr h="365117">
                <a:tc>
                  <a:txBody>
                    <a:bodyPr/>
                    <a:lstStyle/>
                    <a:p>
                      <a:pPr algn="l" fontAlgn="b"/>
                      <a:r>
                        <a:rPr lang="en-US" sz="2400" b="0" i="0" u="none" strike="noStrike">
                          <a:solidFill>
                            <a:srgbClr val="000000"/>
                          </a:solidFill>
                          <a:effectLst/>
                          <a:latin typeface="Calibri" panose="020F0502020204030204" pitchFamily="34" charset="0"/>
                        </a:rPr>
                        <a:t>Oceania</a:t>
                      </a:r>
                    </a:p>
                  </a:txBody>
                  <a:tcPr marL="4763" marR="4763" marT="4763" marB="0" anchor="b">
                    <a:lnL>
                      <a:noFill/>
                    </a:lnL>
                    <a:lnR>
                      <a:noFill/>
                    </a:lnR>
                    <a:lnT>
                      <a:noFill/>
                    </a:lnT>
                    <a:lnB>
                      <a:noFill/>
                    </a:lnB>
                  </a:tcPr>
                </a:tc>
                <a:tc>
                  <a:txBody>
                    <a:bodyPr/>
                    <a:lstStyle/>
                    <a:p>
                      <a:pPr algn="r" fontAlgn="b"/>
                      <a:r>
                        <a:rPr lang="en-US" sz="2400" b="0" i="0" u="none" strike="noStrike" dirty="0">
                          <a:solidFill>
                            <a:srgbClr val="000000"/>
                          </a:solidFill>
                          <a:effectLst/>
                          <a:latin typeface="Calibri" panose="020F0502020204030204" pitchFamily="34" charset="0"/>
                        </a:rPr>
                        <a:t>4/7/2021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39671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258</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1005</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929.546</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6.045</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23.549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0.023</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42677809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0.05</a:t>
                      </a:r>
                    </a:p>
                  </a:txBody>
                  <a:tcPr marL="4763" marR="4763" marT="4763" marB="0" anchor="b">
                    <a:lnL>
                      <a:noFill/>
                    </a:lnL>
                    <a:lnR>
                      <a:noFill/>
                    </a:lnR>
                    <a:lnT>
                      <a:noFill/>
                    </a:lnT>
                    <a:lnB>
                      <a:noFill/>
                    </a:lnB>
                  </a:tcPr>
                </a:tc>
                <a:extLst>
                  <a:ext uri="{0D108BD9-81ED-4DB2-BD59-A6C34878D82A}">
                    <a16:rowId xmlns:a16="http://schemas.microsoft.com/office/drawing/2014/main" val="3177923760"/>
                  </a:ext>
                </a:extLst>
              </a:tr>
              <a:tr h="365117">
                <a:tc>
                  <a:txBody>
                    <a:bodyPr/>
                    <a:lstStyle/>
                    <a:p>
                      <a:pPr algn="l" fontAlgn="b"/>
                      <a:r>
                        <a:rPr lang="en-US" sz="2400" b="0" i="0" u="none" strike="noStrike">
                          <a:solidFill>
                            <a:srgbClr val="000000"/>
                          </a:solidFill>
                          <a:effectLst/>
                          <a:latin typeface="Calibri" panose="020F0502020204030204" pitchFamily="34" charset="0"/>
                        </a:rPr>
                        <a:t>Oceania</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4/8/2021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39887</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216</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1005</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934.607</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5.061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23.549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42677809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0.05</a:t>
                      </a:r>
                    </a:p>
                  </a:txBody>
                  <a:tcPr marL="4763" marR="4763" marT="4763" marB="0" anchor="b">
                    <a:lnL>
                      <a:noFill/>
                    </a:lnL>
                    <a:lnR>
                      <a:noFill/>
                    </a:lnR>
                    <a:lnT>
                      <a:noFill/>
                    </a:lnT>
                    <a:lnB>
                      <a:noFill/>
                    </a:lnB>
                  </a:tcPr>
                </a:tc>
                <a:extLst>
                  <a:ext uri="{0D108BD9-81ED-4DB2-BD59-A6C34878D82A}">
                    <a16:rowId xmlns:a16="http://schemas.microsoft.com/office/drawing/2014/main" val="4154181189"/>
                  </a:ext>
                </a:extLst>
              </a:tr>
              <a:tr h="365117">
                <a:tc>
                  <a:txBody>
                    <a:bodyPr/>
                    <a:lstStyle/>
                    <a:p>
                      <a:pPr algn="l" fontAlgn="b"/>
                      <a:r>
                        <a:rPr lang="en-US" sz="2400" b="0" i="0" u="none" strike="noStrike">
                          <a:solidFill>
                            <a:srgbClr val="000000"/>
                          </a:solidFill>
                          <a:effectLst/>
                          <a:latin typeface="Calibri" panose="020F0502020204030204" pitchFamily="34" charset="0"/>
                        </a:rPr>
                        <a:t>Oceania</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4/9/2021</a:t>
                      </a:r>
                    </a:p>
                  </a:txBody>
                  <a:tcPr marL="4763" marR="4763" marT="4763" marB="0" anchor="b">
                    <a:lnL>
                      <a:noFill/>
                    </a:lnL>
                    <a:lnR>
                      <a:noFill/>
                    </a:lnR>
                    <a:lnT>
                      <a:noFill/>
                    </a:lnT>
                    <a:lnB>
                      <a:noFill/>
                    </a:lnB>
                  </a:tcPr>
                </a:tc>
                <a:tc>
                  <a:txBody>
                    <a:bodyPr/>
                    <a:lstStyle/>
                    <a:p>
                      <a:pPr algn="r" fontAlgn="b"/>
                      <a:r>
                        <a:rPr lang="en-US" sz="2400" b="0" i="0" u="none" strike="noStrike" dirty="0">
                          <a:solidFill>
                            <a:srgbClr val="000000"/>
                          </a:solidFill>
                          <a:effectLst/>
                          <a:latin typeface="Calibri" panose="020F0502020204030204" pitchFamily="34" charset="0"/>
                        </a:rPr>
                        <a:t>39904</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17</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1005</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935.006</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0.398</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23.549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42677809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0.06</a:t>
                      </a:r>
                    </a:p>
                  </a:txBody>
                  <a:tcPr marL="4763" marR="4763" marT="4763" marB="0" anchor="b">
                    <a:lnL>
                      <a:noFill/>
                    </a:lnL>
                    <a:lnR>
                      <a:noFill/>
                    </a:lnR>
                    <a:lnT>
                      <a:noFill/>
                    </a:lnT>
                    <a:lnB>
                      <a:noFill/>
                    </a:lnB>
                  </a:tcPr>
                </a:tc>
                <a:extLst>
                  <a:ext uri="{0D108BD9-81ED-4DB2-BD59-A6C34878D82A}">
                    <a16:rowId xmlns:a16="http://schemas.microsoft.com/office/drawing/2014/main" val="2417446533"/>
                  </a:ext>
                </a:extLst>
              </a:tr>
              <a:tr h="365117">
                <a:tc>
                  <a:txBody>
                    <a:bodyPr/>
                    <a:lstStyle/>
                    <a:p>
                      <a:pPr algn="l" fontAlgn="b"/>
                      <a:r>
                        <a:rPr lang="en-US" sz="2400" b="0" i="0" u="none" strike="noStrike">
                          <a:solidFill>
                            <a:srgbClr val="000000"/>
                          </a:solidFill>
                          <a:effectLst/>
                          <a:latin typeface="Calibri" panose="020F0502020204030204" pitchFamily="34" charset="0"/>
                        </a:rPr>
                        <a:t>Oceania</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4/10/2021</a:t>
                      </a:r>
                    </a:p>
                  </a:txBody>
                  <a:tcPr marL="4763" marR="4763" marT="4763" marB="0" anchor="b">
                    <a:lnL>
                      <a:noFill/>
                    </a:lnL>
                    <a:lnR>
                      <a:noFill/>
                    </a:lnR>
                    <a:lnT>
                      <a:noFill/>
                    </a:lnT>
                    <a:lnB>
                      <a:noFill/>
                    </a:lnB>
                  </a:tcPr>
                </a:tc>
                <a:tc>
                  <a:txBody>
                    <a:bodyPr/>
                    <a:lstStyle/>
                    <a:p>
                      <a:pPr algn="r" fontAlgn="b"/>
                      <a:r>
                        <a:rPr lang="en-US" sz="2400" b="0" i="0" u="none" strike="noStrike" dirty="0">
                          <a:solidFill>
                            <a:srgbClr val="000000"/>
                          </a:solidFill>
                          <a:effectLst/>
                          <a:latin typeface="Calibri" panose="020F0502020204030204" pitchFamily="34" charset="0"/>
                        </a:rPr>
                        <a:t>40419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515</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1005</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947.073</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12.067</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23.549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42677809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0.06</a:t>
                      </a:r>
                    </a:p>
                  </a:txBody>
                  <a:tcPr marL="4763" marR="4763" marT="4763" marB="0" anchor="b">
                    <a:lnL>
                      <a:noFill/>
                    </a:lnL>
                    <a:lnR>
                      <a:noFill/>
                    </a:lnR>
                    <a:lnT>
                      <a:noFill/>
                    </a:lnT>
                    <a:lnB>
                      <a:noFill/>
                    </a:lnB>
                  </a:tcPr>
                </a:tc>
                <a:extLst>
                  <a:ext uri="{0D108BD9-81ED-4DB2-BD59-A6C34878D82A}">
                    <a16:rowId xmlns:a16="http://schemas.microsoft.com/office/drawing/2014/main" val="1576195757"/>
                  </a:ext>
                </a:extLst>
              </a:tr>
              <a:tr h="365117">
                <a:tc>
                  <a:txBody>
                    <a:bodyPr/>
                    <a:lstStyle/>
                    <a:p>
                      <a:pPr algn="l" fontAlgn="b"/>
                      <a:r>
                        <a:rPr lang="en-US" sz="2400" b="0" i="0" u="none" strike="noStrike">
                          <a:solidFill>
                            <a:srgbClr val="000000"/>
                          </a:solidFill>
                          <a:effectLst/>
                          <a:latin typeface="Calibri" panose="020F0502020204030204" pitchFamily="34" charset="0"/>
                        </a:rPr>
                        <a:t>Oceania</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4/11/2021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40542</a:t>
                      </a:r>
                    </a:p>
                  </a:txBody>
                  <a:tcPr marL="4763" marR="4763" marT="4763" marB="0" anchor="b">
                    <a:lnL>
                      <a:noFill/>
                    </a:lnL>
                    <a:lnR>
                      <a:noFill/>
                    </a:lnR>
                    <a:lnT>
                      <a:noFill/>
                    </a:lnT>
                    <a:lnB>
                      <a:noFill/>
                    </a:lnB>
                  </a:tcPr>
                </a:tc>
                <a:tc>
                  <a:txBody>
                    <a:bodyPr/>
                    <a:lstStyle/>
                    <a:p>
                      <a:pPr algn="r" fontAlgn="b"/>
                      <a:r>
                        <a:rPr lang="en-US" sz="2400" b="0" i="0" u="none" strike="noStrike" dirty="0">
                          <a:solidFill>
                            <a:srgbClr val="000000"/>
                          </a:solidFill>
                          <a:effectLst/>
                          <a:latin typeface="Calibri" panose="020F0502020204030204" pitchFamily="34" charset="0"/>
                        </a:rPr>
                        <a:t>123</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1005</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949.955</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2.882</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23.549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42677809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0.06</a:t>
                      </a:r>
                    </a:p>
                  </a:txBody>
                  <a:tcPr marL="4763" marR="4763" marT="4763" marB="0" anchor="b">
                    <a:lnL>
                      <a:noFill/>
                    </a:lnL>
                    <a:lnR>
                      <a:noFill/>
                    </a:lnR>
                    <a:lnT>
                      <a:noFill/>
                    </a:lnT>
                    <a:lnB>
                      <a:noFill/>
                    </a:lnB>
                  </a:tcPr>
                </a:tc>
                <a:extLst>
                  <a:ext uri="{0D108BD9-81ED-4DB2-BD59-A6C34878D82A}">
                    <a16:rowId xmlns:a16="http://schemas.microsoft.com/office/drawing/2014/main" val="847508147"/>
                  </a:ext>
                </a:extLst>
              </a:tr>
              <a:tr h="365117">
                <a:tc>
                  <a:txBody>
                    <a:bodyPr/>
                    <a:lstStyle/>
                    <a:p>
                      <a:pPr algn="l" fontAlgn="b"/>
                      <a:r>
                        <a:rPr lang="en-US" sz="2400" b="0" i="0" u="none" strike="noStrike">
                          <a:solidFill>
                            <a:srgbClr val="000000"/>
                          </a:solidFill>
                          <a:effectLst/>
                          <a:latin typeface="Calibri" panose="020F0502020204030204" pitchFamily="34" charset="0"/>
                        </a:rPr>
                        <a:t>Oceania</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4/12/2021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40716</a:t>
                      </a:r>
                    </a:p>
                  </a:txBody>
                  <a:tcPr marL="4763" marR="4763" marT="4763" marB="0" anchor="b">
                    <a:lnL>
                      <a:noFill/>
                    </a:lnL>
                    <a:lnR>
                      <a:noFill/>
                    </a:lnR>
                    <a:lnT>
                      <a:noFill/>
                    </a:lnT>
                    <a:lnB>
                      <a:noFill/>
                    </a:lnB>
                  </a:tcPr>
                </a:tc>
                <a:tc>
                  <a:txBody>
                    <a:bodyPr/>
                    <a:lstStyle/>
                    <a:p>
                      <a:pPr algn="r" fontAlgn="b"/>
                      <a:r>
                        <a:rPr lang="en-US" sz="2400" b="0" i="0" u="none" strike="noStrike" dirty="0">
                          <a:solidFill>
                            <a:srgbClr val="000000"/>
                          </a:solidFill>
                          <a:effectLst/>
                          <a:latin typeface="Calibri" panose="020F0502020204030204" pitchFamily="34" charset="0"/>
                        </a:rPr>
                        <a:t>174</a:t>
                      </a:r>
                    </a:p>
                  </a:txBody>
                  <a:tcPr marL="4763" marR="4763" marT="4763" marB="0" anchor="b">
                    <a:lnL>
                      <a:noFill/>
                    </a:lnL>
                    <a:lnR>
                      <a:noFill/>
                    </a:lnR>
                    <a:lnT>
                      <a:noFill/>
                    </a:lnT>
                    <a:lnB>
                      <a:noFill/>
                    </a:lnB>
                  </a:tcPr>
                </a:tc>
                <a:tc>
                  <a:txBody>
                    <a:bodyPr/>
                    <a:lstStyle/>
                    <a:p>
                      <a:pPr algn="r" fontAlgn="b"/>
                      <a:r>
                        <a:rPr lang="en-US" sz="2400" b="0" i="0" u="none" strike="noStrike" dirty="0">
                          <a:solidFill>
                            <a:srgbClr val="000000"/>
                          </a:solidFill>
                          <a:effectLst/>
                          <a:latin typeface="Calibri" panose="020F0502020204030204" pitchFamily="34" charset="0"/>
                        </a:rPr>
                        <a:t>1007</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954.032</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4.077</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23.595</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0.047</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42677809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0.07</a:t>
                      </a:r>
                    </a:p>
                  </a:txBody>
                  <a:tcPr marL="4763" marR="4763" marT="4763" marB="0" anchor="b">
                    <a:lnL>
                      <a:noFill/>
                    </a:lnL>
                    <a:lnR>
                      <a:noFill/>
                    </a:lnR>
                    <a:lnT>
                      <a:noFill/>
                    </a:lnT>
                    <a:lnB>
                      <a:noFill/>
                    </a:lnB>
                  </a:tcPr>
                </a:tc>
                <a:extLst>
                  <a:ext uri="{0D108BD9-81ED-4DB2-BD59-A6C34878D82A}">
                    <a16:rowId xmlns:a16="http://schemas.microsoft.com/office/drawing/2014/main" val="1712218988"/>
                  </a:ext>
                </a:extLst>
              </a:tr>
              <a:tr h="365117">
                <a:tc>
                  <a:txBody>
                    <a:bodyPr/>
                    <a:lstStyle/>
                    <a:p>
                      <a:pPr algn="l" fontAlgn="b"/>
                      <a:r>
                        <a:rPr lang="en-US" sz="2400" b="0" i="0" u="none" strike="noStrike">
                          <a:solidFill>
                            <a:srgbClr val="000000"/>
                          </a:solidFill>
                          <a:effectLst/>
                          <a:latin typeface="Calibri" panose="020F0502020204030204" pitchFamily="34" charset="0"/>
                        </a:rPr>
                        <a:t>Oceania</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4/13/2021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40958</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242</a:t>
                      </a:r>
                    </a:p>
                  </a:txBody>
                  <a:tcPr marL="4763" marR="4763" marT="4763" marB="0" anchor="b">
                    <a:lnL>
                      <a:noFill/>
                    </a:lnL>
                    <a:lnR>
                      <a:noFill/>
                    </a:lnR>
                    <a:lnT>
                      <a:noFill/>
                    </a:lnT>
                    <a:lnB>
                      <a:noFill/>
                    </a:lnB>
                  </a:tcPr>
                </a:tc>
                <a:tc>
                  <a:txBody>
                    <a:bodyPr/>
                    <a:lstStyle/>
                    <a:p>
                      <a:pPr algn="r" fontAlgn="b"/>
                      <a:r>
                        <a:rPr lang="en-US" sz="2400" b="0" i="0" u="none" strike="noStrike" dirty="0">
                          <a:solidFill>
                            <a:srgbClr val="000000"/>
                          </a:solidFill>
                          <a:effectLst/>
                          <a:latin typeface="Calibri" panose="020F0502020204030204" pitchFamily="34" charset="0"/>
                        </a:rPr>
                        <a:t>1007</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959.703</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5.67</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23.595</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42677809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0.07</a:t>
                      </a:r>
                    </a:p>
                  </a:txBody>
                  <a:tcPr marL="4763" marR="4763" marT="4763" marB="0" anchor="b">
                    <a:lnL>
                      <a:noFill/>
                    </a:lnL>
                    <a:lnR>
                      <a:noFill/>
                    </a:lnR>
                    <a:lnT>
                      <a:noFill/>
                    </a:lnT>
                    <a:lnB>
                      <a:noFill/>
                    </a:lnB>
                  </a:tcPr>
                </a:tc>
                <a:extLst>
                  <a:ext uri="{0D108BD9-81ED-4DB2-BD59-A6C34878D82A}">
                    <a16:rowId xmlns:a16="http://schemas.microsoft.com/office/drawing/2014/main" val="4272881775"/>
                  </a:ext>
                </a:extLst>
              </a:tr>
              <a:tr h="365117">
                <a:tc>
                  <a:txBody>
                    <a:bodyPr/>
                    <a:lstStyle/>
                    <a:p>
                      <a:pPr algn="l" fontAlgn="b"/>
                      <a:r>
                        <a:rPr lang="en-US" sz="2400" b="0" i="0" u="none" strike="noStrike">
                          <a:solidFill>
                            <a:srgbClr val="000000"/>
                          </a:solidFill>
                          <a:effectLst/>
                          <a:latin typeface="Calibri" panose="020F0502020204030204" pitchFamily="34" charset="0"/>
                        </a:rPr>
                        <a:t>Oceania</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4/14/2021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41142</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184</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1009</a:t>
                      </a:r>
                    </a:p>
                  </a:txBody>
                  <a:tcPr marL="4763" marR="4763" marT="4763" marB="0" anchor="b">
                    <a:lnL>
                      <a:noFill/>
                    </a:lnL>
                    <a:lnR>
                      <a:noFill/>
                    </a:lnR>
                    <a:lnT>
                      <a:noFill/>
                    </a:lnT>
                    <a:lnB>
                      <a:noFill/>
                    </a:lnB>
                  </a:tcPr>
                </a:tc>
                <a:tc>
                  <a:txBody>
                    <a:bodyPr/>
                    <a:lstStyle/>
                    <a:p>
                      <a:pPr algn="r" fontAlgn="b"/>
                      <a:r>
                        <a:rPr lang="en-US" sz="2400" b="0" i="0" u="none" strike="noStrike" dirty="0">
                          <a:solidFill>
                            <a:srgbClr val="000000"/>
                          </a:solidFill>
                          <a:effectLst/>
                          <a:latin typeface="Calibri" panose="020F0502020204030204" pitchFamily="34" charset="0"/>
                        </a:rPr>
                        <a:t>2</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964.014</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4.311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23.642</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0.047</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42677809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0.07</a:t>
                      </a:r>
                    </a:p>
                  </a:txBody>
                  <a:tcPr marL="4763" marR="4763" marT="4763" marB="0" anchor="b">
                    <a:lnL>
                      <a:noFill/>
                    </a:lnL>
                    <a:lnR>
                      <a:noFill/>
                    </a:lnR>
                    <a:lnT>
                      <a:noFill/>
                    </a:lnT>
                    <a:lnB>
                      <a:noFill/>
                    </a:lnB>
                  </a:tcPr>
                </a:tc>
                <a:extLst>
                  <a:ext uri="{0D108BD9-81ED-4DB2-BD59-A6C34878D82A}">
                    <a16:rowId xmlns:a16="http://schemas.microsoft.com/office/drawing/2014/main" val="1187491266"/>
                  </a:ext>
                </a:extLst>
              </a:tr>
              <a:tr h="365117">
                <a:tc>
                  <a:txBody>
                    <a:bodyPr/>
                    <a:lstStyle/>
                    <a:p>
                      <a:pPr algn="l" fontAlgn="b"/>
                      <a:r>
                        <a:rPr lang="en-US" sz="2400" b="0" i="0" u="none" strike="noStrike">
                          <a:solidFill>
                            <a:srgbClr val="000000"/>
                          </a:solidFill>
                          <a:effectLst/>
                          <a:latin typeface="Calibri" panose="020F0502020204030204" pitchFamily="34" charset="0"/>
                        </a:rPr>
                        <a:t>Oceania</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4/15/2021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41361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219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1020</a:t>
                      </a:r>
                    </a:p>
                  </a:txBody>
                  <a:tcPr marL="4763" marR="4763" marT="4763" marB="0" anchor="b">
                    <a:lnL>
                      <a:noFill/>
                    </a:lnL>
                    <a:lnR>
                      <a:noFill/>
                    </a:lnR>
                    <a:lnT>
                      <a:noFill/>
                    </a:lnT>
                    <a:lnB>
                      <a:noFill/>
                    </a:lnB>
                  </a:tcPr>
                </a:tc>
                <a:tc>
                  <a:txBody>
                    <a:bodyPr/>
                    <a:lstStyle/>
                    <a:p>
                      <a:pPr algn="r" fontAlgn="b"/>
                      <a:r>
                        <a:rPr lang="en-US" sz="2400" b="0" i="0" u="none" strike="noStrike" dirty="0">
                          <a:solidFill>
                            <a:srgbClr val="000000"/>
                          </a:solidFill>
                          <a:effectLst/>
                          <a:latin typeface="Calibri" panose="020F0502020204030204" pitchFamily="34" charset="0"/>
                        </a:rPr>
                        <a:t>11</a:t>
                      </a:r>
                    </a:p>
                  </a:txBody>
                  <a:tcPr marL="4763" marR="4763" marT="4763" marB="0" anchor="b">
                    <a:lnL>
                      <a:noFill/>
                    </a:lnL>
                    <a:lnR>
                      <a:noFill/>
                    </a:lnR>
                    <a:lnT>
                      <a:noFill/>
                    </a:lnT>
                    <a:lnB>
                      <a:noFill/>
                    </a:lnB>
                  </a:tcPr>
                </a:tc>
                <a:tc>
                  <a:txBody>
                    <a:bodyPr/>
                    <a:lstStyle/>
                    <a:p>
                      <a:pPr algn="r" fontAlgn="b"/>
                      <a:r>
                        <a:rPr lang="en-US" sz="2400" b="0" i="0" u="none" strike="noStrike" dirty="0">
                          <a:solidFill>
                            <a:srgbClr val="000000"/>
                          </a:solidFill>
                          <a:effectLst/>
                          <a:latin typeface="Calibri" panose="020F0502020204030204" pitchFamily="34" charset="0"/>
                        </a:rPr>
                        <a:t>969.145</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5.131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23.9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0.258</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42677809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0.08</a:t>
                      </a:r>
                    </a:p>
                  </a:txBody>
                  <a:tcPr marL="4763" marR="4763" marT="4763" marB="0" anchor="b">
                    <a:lnL>
                      <a:noFill/>
                    </a:lnL>
                    <a:lnR>
                      <a:noFill/>
                    </a:lnR>
                    <a:lnT>
                      <a:noFill/>
                    </a:lnT>
                    <a:lnB>
                      <a:noFill/>
                    </a:lnB>
                  </a:tcPr>
                </a:tc>
                <a:extLst>
                  <a:ext uri="{0D108BD9-81ED-4DB2-BD59-A6C34878D82A}">
                    <a16:rowId xmlns:a16="http://schemas.microsoft.com/office/drawing/2014/main" val="3439178061"/>
                  </a:ext>
                </a:extLst>
              </a:tr>
              <a:tr h="365117">
                <a:tc>
                  <a:txBody>
                    <a:bodyPr/>
                    <a:lstStyle/>
                    <a:p>
                      <a:pPr algn="l" fontAlgn="b"/>
                      <a:r>
                        <a:rPr lang="en-US" sz="2400" b="0" i="0" u="none" strike="noStrike">
                          <a:solidFill>
                            <a:srgbClr val="000000"/>
                          </a:solidFill>
                          <a:effectLst/>
                          <a:latin typeface="Calibri" panose="020F0502020204030204" pitchFamily="34" charset="0"/>
                        </a:rPr>
                        <a:t>Oceania</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4/16/2021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41532</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171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1020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973.152</a:t>
                      </a:r>
                    </a:p>
                  </a:txBody>
                  <a:tcPr marL="4763" marR="4763" marT="4763" marB="0" anchor="b">
                    <a:lnL>
                      <a:noFill/>
                    </a:lnL>
                    <a:lnR>
                      <a:noFill/>
                    </a:lnR>
                    <a:lnT>
                      <a:noFill/>
                    </a:lnT>
                    <a:lnB>
                      <a:noFill/>
                    </a:lnB>
                  </a:tcPr>
                </a:tc>
                <a:tc>
                  <a:txBody>
                    <a:bodyPr/>
                    <a:lstStyle/>
                    <a:p>
                      <a:pPr algn="r" fontAlgn="b"/>
                      <a:r>
                        <a:rPr lang="en-US" sz="2400" b="0" i="0" u="none" strike="noStrike" dirty="0">
                          <a:solidFill>
                            <a:srgbClr val="000000"/>
                          </a:solidFill>
                          <a:effectLst/>
                          <a:latin typeface="Calibri" panose="020F0502020204030204" pitchFamily="34" charset="0"/>
                        </a:rPr>
                        <a:t>4.007</a:t>
                      </a:r>
                    </a:p>
                  </a:txBody>
                  <a:tcPr marL="4763" marR="4763" marT="4763" marB="0" anchor="b">
                    <a:lnL>
                      <a:noFill/>
                    </a:lnL>
                    <a:lnR>
                      <a:noFill/>
                    </a:lnR>
                    <a:lnT>
                      <a:noFill/>
                    </a:lnT>
                    <a:lnB>
                      <a:noFill/>
                    </a:lnB>
                  </a:tcPr>
                </a:tc>
                <a:tc>
                  <a:txBody>
                    <a:bodyPr/>
                    <a:lstStyle/>
                    <a:p>
                      <a:pPr algn="r" fontAlgn="b"/>
                      <a:r>
                        <a:rPr lang="en-US" sz="2400" b="0" i="0" u="none" strike="noStrike" dirty="0">
                          <a:solidFill>
                            <a:srgbClr val="000000"/>
                          </a:solidFill>
                          <a:effectLst/>
                          <a:latin typeface="Calibri" panose="020F0502020204030204" pitchFamily="34" charset="0"/>
                        </a:rPr>
                        <a:t>23.9</a:t>
                      </a:r>
                    </a:p>
                  </a:txBody>
                  <a:tcPr marL="4763" marR="4763" marT="4763" marB="0" anchor="b">
                    <a:lnL>
                      <a:noFill/>
                    </a:lnL>
                    <a:lnR>
                      <a:noFill/>
                    </a:lnR>
                    <a:lnT>
                      <a:noFill/>
                    </a:lnT>
                    <a:lnB>
                      <a:noFill/>
                    </a:lnB>
                  </a:tcPr>
                </a:tc>
                <a:tc>
                  <a:txBody>
                    <a:bodyPr/>
                    <a:lstStyle/>
                    <a:p>
                      <a:pPr algn="r" fontAlgn="b"/>
                      <a:r>
                        <a:rPr lang="en-US" sz="2400" b="0" i="0" u="none" strike="noStrike" dirty="0">
                          <a:solidFill>
                            <a:srgbClr val="000000"/>
                          </a:solidFill>
                          <a:effectLst/>
                          <a:latin typeface="Calibri" panose="020F0502020204030204" pitchFamily="34" charset="0"/>
                        </a:rPr>
                        <a:t>0</a:t>
                      </a:r>
                    </a:p>
                  </a:txBody>
                  <a:tcPr marL="4763" marR="4763" marT="4763" marB="0" anchor="b">
                    <a:lnL>
                      <a:noFill/>
                    </a:lnL>
                    <a:lnR>
                      <a:noFill/>
                    </a:lnR>
                    <a:lnT>
                      <a:noFill/>
                    </a:lnT>
                    <a:lnB>
                      <a:noFill/>
                    </a:lnB>
                  </a:tcPr>
                </a:tc>
                <a:tc>
                  <a:txBody>
                    <a:bodyPr/>
                    <a:lstStyle/>
                    <a:p>
                      <a:pPr algn="r" fontAlgn="b"/>
                      <a:r>
                        <a:rPr lang="en-US" sz="2400" b="0" i="0" u="none" strike="noStrike" dirty="0">
                          <a:solidFill>
                            <a:srgbClr val="000000"/>
                          </a:solidFill>
                          <a:effectLst/>
                          <a:latin typeface="Calibri" panose="020F0502020204030204" pitchFamily="34" charset="0"/>
                        </a:rPr>
                        <a:t>42677809</a:t>
                      </a:r>
                    </a:p>
                  </a:txBody>
                  <a:tcPr marL="4763" marR="4763" marT="4763" marB="0" anchor="b">
                    <a:lnL>
                      <a:noFill/>
                    </a:lnL>
                    <a:lnR>
                      <a:noFill/>
                    </a:lnR>
                    <a:lnT>
                      <a:noFill/>
                    </a:lnT>
                    <a:lnB>
                      <a:noFill/>
                    </a:lnB>
                  </a:tcPr>
                </a:tc>
                <a:tc>
                  <a:txBody>
                    <a:bodyPr/>
                    <a:lstStyle/>
                    <a:p>
                      <a:pPr algn="r" fontAlgn="b"/>
                      <a:r>
                        <a:rPr lang="en-US" sz="2400" b="0" i="0" u="none" strike="noStrike" dirty="0">
                          <a:solidFill>
                            <a:srgbClr val="000000"/>
                          </a:solidFill>
                          <a:effectLst/>
                          <a:latin typeface="Calibri" panose="020F0502020204030204" pitchFamily="34" charset="0"/>
                        </a:rPr>
                        <a:t>0.08</a:t>
                      </a:r>
                    </a:p>
                  </a:txBody>
                  <a:tcPr marL="4763" marR="4763" marT="4763" marB="0" anchor="b">
                    <a:lnL>
                      <a:noFill/>
                    </a:lnL>
                    <a:lnR>
                      <a:noFill/>
                    </a:lnR>
                    <a:lnT>
                      <a:noFill/>
                    </a:lnT>
                    <a:lnB>
                      <a:noFill/>
                    </a:lnB>
                  </a:tcPr>
                </a:tc>
                <a:extLst>
                  <a:ext uri="{0D108BD9-81ED-4DB2-BD59-A6C34878D82A}">
                    <a16:rowId xmlns:a16="http://schemas.microsoft.com/office/drawing/2014/main" val="1469357116"/>
                  </a:ext>
                </a:extLst>
              </a:tr>
              <a:tr h="365117">
                <a:tc>
                  <a:txBody>
                    <a:bodyPr/>
                    <a:lstStyle/>
                    <a:p>
                      <a:pPr algn="l" fontAlgn="b"/>
                      <a:r>
                        <a:rPr lang="en-US" sz="2400" b="0" i="0" u="none" strike="noStrike">
                          <a:solidFill>
                            <a:srgbClr val="000000"/>
                          </a:solidFill>
                          <a:effectLst/>
                          <a:latin typeface="Calibri" panose="020F0502020204030204" pitchFamily="34" charset="0"/>
                        </a:rPr>
                        <a:t>Oceania</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4/17/2021</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41560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28</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1020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973.808</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0.656</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23.9</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0</a:t>
                      </a:r>
                    </a:p>
                  </a:txBody>
                  <a:tcPr marL="4763" marR="4763" marT="4763" marB="0" anchor="b">
                    <a:lnL>
                      <a:noFill/>
                    </a:lnL>
                    <a:lnR>
                      <a:noFill/>
                    </a:lnR>
                    <a:lnT>
                      <a:noFill/>
                    </a:lnT>
                    <a:lnB>
                      <a:noFill/>
                    </a:lnB>
                  </a:tcPr>
                </a:tc>
                <a:tc>
                  <a:txBody>
                    <a:bodyPr/>
                    <a:lstStyle/>
                    <a:p>
                      <a:pPr algn="r" fontAlgn="b"/>
                      <a:r>
                        <a:rPr lang="en-US" sz="2400" b="0" i="0" u="none" strike="noStrike">
                          <a:solidFill>
                            <a:srgbClr val="000000"/>
                          </a:solidFill>
                          <a:effectLst/>
                          <a:latin typeface="Calibri" panose="020F0502020204030204" pitchFamily="34" charset="0"/>
                        </a:rPr>
                        <a:t>42677809</a:t>
                      </a:r>
                    </a:p>
                  </a:txBody>
                  <a:tcPr marL="4763" marR="4763" marT="4763" marB="0" anchor="b">
                    <a:lnL>
                      <a:noFill/>
                    </a:lnL>
                    <a:lnR>
                      <a:noFill/>
                    </a:lnR>
                    <a:lnT>
                      <a:noFill/>
                    </a:lnT>
                    <a:lnB>
                      <a:noFill/>
                    </a:lnB>
                  </a:tcPr>
                </a:tc>
                <a:tc>
                  <a:txBody>
                    <a:bodyPr/>
                    <a:lstStyle/>
                    <a:p>
                      <a:pPr algn="r" fontAlgn="b"/>
                      <a:r>
                        <a:rPr lang="en-US" sz="2400" b="0" i="0" u="none" strike="noStrike" dirty="0">
                          <a:solidFill>
                            <a:srgbClr val="000000"/>
                          </a:solidFill>
                          <a:effectLst/>
                          <a:latin typeface="Calibri" panose="020F0502020204030204" pitchFamily="34" charset="0"/>
                        </a:rPr>
                        <a:t>0.09</a:t>
                      </a:r>
                    </a:p>
                  </a:txBody>
                  <a:tcPr marL="4763" marR="4763" marT="4763" marB="0" anchor="b">
                    <a:lnL>
                      <a:noFill/>
                    </a:lnL>
                    <a:lnR>
                      <a:noFill/>
                    </a:lnR>
                    <a:lnT>
                      <a:noFill/>
                    </a:lnT>
                    <a:lnB>
                      <a:noFill/>
                    </a:lnB>
                  </a:tcPr>
                </a:tc>
                <a:extLst>
                  <a:ext uri="{0D108BD9-81ED-4DB2-BD59-A6C34878D82A}">
                    <a16:rowId xmlns:a16="http://schemas.microsoft.com/office/drawing/2014/main" val="2564775383"/>
                  </a:ext>
                </a:extLst>
              </a:tr>
            </a:tbl>
          </a:graphicData>
        </a:graphic>
      </p:graphicFrame>
    </p:spTree>
    <p:extLst>
      <p:ext uri="{BB962C8B-B14F-4D97-AF65-F5344CB8AC3E}">
        <p14:creationId xmlns:p14="http://schemas.microsoft.com/office/powerpoint/2010/main" val="18646393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D8693945-B52F-4B41-B8C9-D361C4C964A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7" name="Analysis #1 - Background">
            <a:extLst>
              <a:ext uri="{FF2B5EF4-FFF2-40B4-BE49-F238E27FC236}">
                <a16:creationId xmlns:a16="http://schemas.microsoft.com/office/drawing/2014/main" id="{DCF44089-6C4B-C749-91CA-3B425B40474C}"/>
              </a:ext>
            </a:extLst>
          </p:cNvPr>
          <p:cNvSpPr txBox="1"/>
          <p:nvPr/>
        </p:nvSpPr>
        <p:spPr>
          <a:xfrm>
            <a:off x="1206499" y="2255896"/>
            <a:ext cx="21971001" cy="9347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 </a:t>
            </a:r>
            <a:r>
              <a:rPr lang="en-US">
                <a:latin typeface="Arial" panose="020B0604020202020204" pitchFamily="34" charset="0"/>
                <a:cs typeface="Arial" panose="020B0604020202020204" pitchFamily="34" charset="0"/>
              </a:rPr>
              <a:t>2 – New Cases per Million &amp; Vaccinations</a:t>
            </a:r>
            <a:endParaRPr>
              <a:latin typeface="Arial" panose="020B0604020202020204" pitchFamily="34" charset="0"/>
              <a:cs typeface="Arial" panose="020B0604020202020204" pitchFamily="34" charset="0"/>
            </a:endParaRPr>
          </a:p>
        </p:txBody>
      </p:sp>
      <p:sp>
        <p:nvSpPr>
          <p:cNvPr id="8" name="Feature performance.">
            <a:extLst>
              <a:ext uri="{FF2B5EF4-FFF2-40B4-BE49-F238E27FC236}">
                <a16:creationId xmlns:a16="http://schemas.microsoft.com/office/drawing/2014/main" id="{95491760-AED3-854A-A71E-E0E4C0E1C07A}"/>
              </a:ext>
            </a:extLst>
          </p:cNvPr>
          <p:cNvSpPr txBox="1">
            <a:spLocks noGrp="1"/>
          </p:cNvSpPr>
          <p:nvPr>
            <p:ph type="title"/>
          </p:nvPr>
        </p:nvSpPr>
        <p:spPr>
          <a:xfrm>
            <a:off x="1206499" y="1079499"/>
            <a:ext cx="21971001" cy="1433164"/>
          </a:xfrm>
          <a:prstGeom prst="rect">
            <a:avLst/>
          </a:prstGeom>
        </p:spPr>
        <p:txBody>
          <a:bodyPr lIns="50800" tIns="50800" rIns="50800" bIns="50800" anchor="t">
            <a:normAutofit/>
          </a:bodyPr>
          <a:lstStyle/>
          <a:p>
            <a:r>
              <a:rPr lang="en-US">
                <a:latin typeface="Arial"/>
                <a:cs typeface="Arial"/>
              </a:rPr>
              <a:t>COVID-19 New Cases &amp; Vaccinations </a:t>
            </a:r>
            <a:endParaRPr lang="en-US">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9A10F159-8694-415A-9B4E-B561DA296AA8}"/>
              </a:ext>
            </a:extLst>
          </p:cNvPr>
          <p:cNvPicPr>
            <a:picLocks noChangeAspect="1"/>
          </p:cNvPicPr>
          <p:nvPr/>
        </p:nvPicPr>
        <p:blipFill>
          <a:blip r:embed="rId4"/>
          <a:stretch>
            <a:fillRect/>
          </a:stretch>
        </p:blipFill>
        <p:spPr>
          <a:xfrm>
            <a:off x="945243" y="3190675"/>
            <a:ext cx="19535604" cy="9569394"/>
          </a:xfrm>
          <a:prstGeom prst="rect">
            <a:avLst/>
          </a:prstGeom>
        </p:spPr>
      </p:pic>
      <p:sp>
        <p:nvSpPr>
          <p:cNvPr id="13" name="TextBox 12">
            <a:extLst>
              <a:ext uri="{FF2B5EF4-FFF2-40B4-BE49-F238E27FC236}">
                <a16:creationId xmlns:a16="http://schemas.microsoft.com/office/drawing/2014/main" id="{99642E34-FD4F-43E6-9725-CBA9E6535DAD}"/>
              </a:ext>
            </a:extLst>
          </p:cNvPr>
          <p:cNvSpPr txBox="1"/>
          <p:nvPr/>
        </p:nvSpPr>
        <p:spPr>
          <a:xfrm>
            <a:off x="16909744" y="8867380"/>
            <a:ext cx="672084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endParaRPr lang="en-US" sz="2800">
              <a:latin typeface="Arial" panose="020B0604020202020204" pitchFamily="34" charset="0"/>
              <a:ea typeface="+mn-lt"/>
              <a:cs typeface="Arial" panose="020B0604020202020204" pitchFamily="34" charset="0"/>
            </a:endParaRPr>
          </a:p>
        </p:txBody>
      </p:sp>
      <p:sp>
        <p:nvSpPr>
          <p:cNvPr id="2" name="TextBox 1">
            <a:extLst>
              <a:ext uri="{FF2B5EF4-FFF2-40B4-BE49-F238E27FC236}">
                <a16:creationId xmlns:a16="http://schemas.microsoft.com/office/drawing/2014/main" id="{615BC581-ECA9-4E77-A3D2-5BD227C22953}"/>
              </a:ext>
            </a:extLst>
          </p:cNvPr>
          <p:cNvSpPr txBox="1"/>
          <p:nvPr/>
        </p:nvSpPr>
        <p:spPr>
          <a:xfrm>
            <a:off x="16889886" y="5893877"/>
            <a:ext cx="7494114" cy="58272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2438338" rtl="0" fontAlgn="auto" latinLnBrk="0" hangingPunct="0">
              <a:lnSpc>
                <a:spcPct val="100000"/>
              </a:lnSpc>
              <a:spcBef>
                <a:spcPts val="0"/>
              </a:spcBef>
              <a:spcAft>
                <a:spcPts val="0"/>
              </a:spcAft>
              <a:buClrTx/>
              <a:buSzTx/>
              <a:tabLst/>
            </a:pPr>
            <a:r>
              <a:rPr kumimoji="0" lang="en-US" sz="4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People Fully Vaccination rate</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dirty="0">
                <a:solidFill>
                  <a:srgbClr val="000000"/>
                </a:solidFill>
                <a:latin typeface="Arial" panose="020B0604020202020204" pitchFamily="34" charset="0"/>
                <a:cs typeface="Arial" panose="020B0604020202020204" pitchFamily="34" charset="0"/>
              </a:rPr>
              <a:t>Israel: 57.86%</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dirty="0">
                <a:solidFill>
                  <a:srgbClr val="000000"/>
                </a:solidFill>
                <a:latin typeface="Arial" panose="020B0604020202020204" pitchFamily="34" charset="0"/>
                <a:cs typeface="Arial" panose="020B0604020202020204" pitchFamily="34" charset="0"/>
              </a:rPr>
              <a:t>United States: 27.26%</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dirty="0">
                <a:solidFill>
                  <a:srgbClr val="000000"/>
                </a:solidFill>
                <a:latin typeface="Arial" panose="020B0604020202020204" pitchFamily="34" charset="0"/>
                <a:cs typeface="Arial" panose="020B0604020202020204" pitchFamily="34" charset="0"/>
              </a:rPr>
              <a:t>United Kingdom: 17.78%</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lang="en-US" sz="3600" dirty="0">
              <a:solidFill>
                <a:srgbClr val="000000"/>
              </a:solidFill>
              <a:latin typeface="Arial" panose="020B0604020202020204" pitchFamily="34" charset="0"/>
              <a:cs typeface="Arial" panose="020B0604020202020204" pitchFamily="34" charset="0"/>
            </a:endParaRPr>
          </a:p>
          <a:p>
            <a:pPr marR="0" algn="l" defTabSz="2438338" rtl="0" fontAlgn="auto" latinLnBrk="0" hangingPunct="0">
              <a:lnSpc>
                <a:spcPct val="100000"/>
              </a:lnSpc>
              <a:spcBef>
                <a:spcPts val="0"/>
              </a:spcBef>
              <a:spcAft>
                <a:spcPts val="0"/>
              </a:spcAft>
              <a:buClrTx/>
              <a:buSzTx/>
              <a:tabLst/>
            </a:pPr>
            <a:r>
              <a:rPr lang="en-US" sz="4000" b="1" dirty="0">
                <a:solidFill>
                  <a:srgbClr val="000000"/>
                </a:solidFill>
                <a:latin typeface="Arial" panose="020B0604020202020204" pitchFamily="34" charset="0"/>
                <a:cs typeface="Arial" panose="020B0604020202020204" pitchFamily="34" charset="0"/>
              </a:rPr>
              <a:t>New Case Per Million</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dirty="0">
                <a:solidFill>
                  <a:srgbClr val="000000"/>
                </a:solidFill>
                <a:latin typeface="Arial" panose="020B0604020202020204" pitchFamily="34" charset="0"/>
                <a:cs typeface="Arial" panose="020B0604020202020204" pitchFamily="34" charset="0"/>
              </a:rPr>
              <a:t>Israel: 10</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dirty="0">
                <a:solidFill>
                  <a:srgbClr val="000000"/>
                </a:solidFill>
                <a:latin typeface="Arial" panose="020B0604020202020204" pitchFamily="34" charset="0"/>
                <a:cs typeface="Arial" panose="020B0604020202020204" pitchFamily="34" charset="0"/>
              </a:rPr>
              <a:t>United States: 189</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dirty="0">
                <a:solidFill>
                  <a:srgbClr val="000000"/>
                </a:solidFill>
                <a:latin typeface="Arial" panose="020B0604020202020204" pitchFamily="34" charset="0"/>
                <a:cs typeface="Arial" panose="020B0604020202020204" pitchFamily="34" charset="0"/>
              </a:rPr>
              <a:t>United Kingdom: 41</a:t>
            </a:r>
          </a:p>
          <a:p>
            <a:pPr marL="0" marR="0" indent="0" algn="ctr" defTabSz="2438338"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5E5E5E"/>
              </a:solidFill>
              <a:effectLst/>
              <a:uFillTx/>
              <a:latin typeface="Arial" panose="020B0604020202020204" pitchFamily="34" charset="0"/>
              <a:cs typeface="Arial" panose="020B0604020202020204" pitchFamily="34" charset="0"/>
              <a:sym typeface="Helvetica Neue"/>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D8693945-B52F-4B41-B8C9-D361C4C964A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7" name="Analysis #1 - Background">
            <a:extLst>
              <a:ext uri="{FF2B5EF4-FFF2-40B4-BE49-F238E27FC236}">
                <a16:creationId xmlns:a16="http://schemas.microsoft.com/office/drawing/2014/main" id="{DCF44089-6C4B-C749-91CA-3B425B40474C}"/>
              </a:ext>
            </a:extLst>
          </p:cNvPr>
          <p:cNvSpPr txBox="1"/>
          <p:nvPr/>
        </p:nvSpPr>
        <p:spPr>
          <a:xfrm>
            <a:off x="1206499" y="2255896"/>
            <a:ext cx="2197100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 </a:t>
            </a:r>
            <a:r>
              <a:rPr lang="en-US">
                <a:latin typeface="Arial" panose="020B0604020202020204" pitchFamily="34" charset="0"/>
                <a:cs typeface="Arial" panose="020B0604020202020204" pitchFamily="34" charset="0"/>
              </a:rPr>
              <a:t>2 – Chile vs the United States</a:t>
            </a:r>
            <a:endParaRPr>
              <a:latin typeface="Arial" panose="020B0604020202020204" pitchFamily="34" charset="0"/>
              <a:cs typeface="Arial" panose="020B0604020202020204" pitchFamily="34" charset="0"/>
            </a:endParaRPr>
          </a:p>
        </p:txBody>
      </p:sp>
      <p:sp>
        <p:nvSpPr>
          <p:cNvPr id="8" name="Feature performance.">
            <a:extLst>
              <a:ext uri="{FF2B5EF4-FFF2-40B4-BE49-F238E27FC236}">
                <a16:creationId xmlns:a16="http://schemas.microsoft.com/office/drawing/2014/main" id="{95491760-AED3-854A-A71E-E0E4C0E1C07A}"/>
              </a:ext>
            </a:extLst>
          </p:cNvPr>
          <p:cNvSpPr txBox="1">
            <a:spLocks noGrp="1"/>
          </p:cNvSpPr>
          <p:nvPr>
            <p:ph type="title"/>
          </p:nvPr>
        </p:nvSpPr>
        <p:spPr>
          <a:xfrm>
            <a:off x="1206499" y="1079499"/>
            <a:ext cx="21971001" cy="1433164"/>
          </a:xfrm>
          <a:prstGeom prst="rect">
            <a:avLst/>
          </a:prstGeom>
        </p:spPr>
        <p:txBody>
          <a:bodyPr lIns="50800" tIns="50800" rIns="50800" bIns="50800" anchor="t">
            <a:normAutofit/>
          </a:bodyPr>
          <a:lstStyle/>
          <a:p>
            <a:r>
              <a:rPr lang="en-US">
                <a:latin typeface="Arial"/>
                <a:cs typeface="Arial"/>
              </a:rPr>
              <a:t>COVID-19 New Cases &amp; Vaccinations </a:t>
            </a:r>
            <a:endParaRPr lang="en-US">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B8447A5-D3F4-4BB6-9D43-39A8F6C4284A}"/>
              </a:ext>
            </a:extLst>
          </p:cNvPr>
          <p:cNvPicPr>
            <a:picLocks noChangeAspect="1"/>
          </p:cNvPicPr>
          <p:nvPr/>
        </p:nvPicPr>
        <p:blipFill>
          <a:blip r:embed="rId4"/>
          <a:stretch>
            <a:fillRect/>
          </a:stretch>
        </p:blipFill>
        <p:spPr>
          <a:xfrm>
            <a:off x="756351" y="3176391"/>
            <a:ext cx="19535604" cy="9599918"/>
          </a:xfrm>
          <a:prstGeom prst="rect">
            <a:avLst/>
          </a:prstGeom>
        </p:spPr>
      </p:pic>
      <p:sp>
        <p:nvSpPr>
          <p:cNvPr id="9" name="TextBox 8">
            <a:extLst>
              <a:ext uri="{FF2B5EF4-FFF2-40B4-BE49-F238E27FC236}">
                <a16:creationId xmlns:a16="http://schemas.microsoft.com/office/drawing/2014/main" id="{334A3CB8-335B-4AE3-8E3B-B4D8A8D0DFC0}"/>
              </a:ext>
            </a:extLst>
          </p:cNvPr>
          <p:cNvSpPr txBox="1"/>
          <p:nvPr/>
        </p:nvSpPr>
        <p:spPr>
          <a:xfrm>
            <a:off x="17027818" y="6094824"/>
            <a:ext cx="7568773" cy="41036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2438338" rtl="0" fontAlgn="auto" latinLnBrk="0" hangingPunct="0">
              <a:lnSpc>
                <a:spcPct val="100000"/>
              </a:lnSpc>
              <a:spcBef>
                <a:spcPts val="0"/>
              </a:spcBef>
              <a:spcAft>
                <a:spcPts val="0"/>
              </a:spcAft>
              <a:buClrTx/>
              <a:buSzTx/>
              <a:tabLst/>
            </a:pPr>
            <a:r>
              <a:rPr kumimoji="0" lang="en-US" sz="4000" b="1"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Helvetica Neue"/>
              </a:rPr>
              <a:t>People Fully Vaccination rate</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Chile: 32.24%</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United States: 27.26%</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lang="en-US" sz="3600">
              <a:solidFill>
                <a:srgbClr val="000000"/>
              </a:solidFill>
              <a:latin typeface="Arial" panose="020B0604020202020204" pitchFamily="34" charset="0"/>
              <a:cs typeface="Arial" panose="020B0604020202020204" pitchFamily="34" charset="0"/>
            </a:endParaRPr>
          </a:p>
          <a:p>
            <a:pPr marR="0" algn="l" defTabSz="2438338" rtl="0" fontAlgn="auto" latinLnBrk="0" hangingPunct="0">
              <a:lnSpc>
                <a:spcPct val="100000"/>
              </a:lnSpc>
              <a:spcBef>
                <a:spcPts val="0"/>
              </a:spcBef>
              <a:spcAft>
                <a:spcPts val="0"/>
              </a:spcAft>
              <a:buClrTx/>
              <a:buSzTx/>
              <a:tabLst/>
            </a:pPr>
            <a:r>
              <a:rPr lang="en-US" sz="4000" b="1">
                <a:solidFill>
                  <a:srgbClr val="000000"/>
                </a:solidFill>
                <a:latin typeface="Arial" panose="020B0604020202020204" pitchFamily="34" charset="0"/>
                <a:cs typeface="Arial" panose="020B0604020202020204" pitchFamily="34" charset="0"/>
              </a:rPr>
              <a:t>New Case Per Million</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Chile: 396.6</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United States: 27.26</a:t>
            </a:r>
          </a:p>
        </p:txBody>
      </p:sp>
    </p:spTree>
    <p:extLst>
      <p:ext uri="{BB962C8B-B14F-4D97-AF65-F5344CB8AC3E}">
        <p14:creationId xmlns:p14="http://schemas.microsoft.com/office/powerpoint/2010/main" val="377942203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D8693945-B52F-4B41-B8C9-D361C4C964A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7" name="Analysis #1 - Background">
            <a:extLst>
              <a:ext uri="{FF2B5EF4-FFF2-40B4-BE49-F238E27FC236}">
                <a16:creationId xmlns:a16="http://schemas.microsoft.com/office/drawing/2014/main" id="{DCF44089-6C4B-C749-91CA-3B425B40474C}"/>
              </a:ext>
            </a:extLst>
          </p:cNvPr>
          <p:cNvSpPr txBox="1"/>
          <p:nvPr/>
        </p:nvSpPr>
        <p:spPr>
          <a:xfrm>
            <a:off x="1206499" y="2255896"/>
            <a:ext cx="2197100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 </a:t>
            </a:r>
            <a:r>
              <a:rPr lang="en-US">
                <a:latin typeface="Arial" panose="020B0604020202020204" pitchFamily="34" charset="0"/>
                <a:cs typeface="Arial" panose="020B0604020202020204" pitchFamily="34" charset="0"/>
              </a:rPr>
              <a:t>2 – Chile vs the United States</a:t>
            </a:r>
            <a:endParaRPr>
              <a:latin typeface="Arial" panose="020B0604020202020204" pitchFamily="34" charset="0"/>
              <a:cs typeface="Arial" panose="020B0604020202020204" pitchFamily="34" charset="0"/>
            </a:endParaRPr>
          </a:p>
        </p:txBody>
      </p:sp>
      <p:sp>
        <p:nvSpPr>
          <p:cNvPr id="8" name="Feature performance.">
            <a:extLst>
              <a:ext uri="{FF2B5EF4-FFF2-40B4-BE49-F238E27FC236}">
                <a16:creationId xmlns:a16="http://schemas.microsoft.com/office/drawing/2014/main" id="{95491760-AED3-854A-A71E-E0E4C0E1C07A}"/>
              </a:ext>
            </a:extLst>
          </p:cNvPr>
          <p:cNvSpPr txBox="1">
            <a:spLocks noGrp="1"/>
          </p:cNvSpPr>
          <p:nvPr>
            <p:ph type="title"/>
          </p:nvPr>
        </p:nvSpPr>
        <p:spPr>
          <a:xfrm>
            <a:off x="1206499" y="1079499"/>
            <a:ext cx="21971001" cy="1433164"/>
          </a:xfrm>
          <a:prstGeom prst="rect">
            <a:avLst/>
          </a:prstGeom>
        </p:spPr>
        <p:txBody>
          <a:bodyPr lIns="50800" tIns="50800" rIns="50800" bIns="50800" anchor="t">
            <a:normAutofit/>
          </a:bodyPr>
          <a:lstStyle/>
          <a:p>
            <a:r>
              <a:rPr lang="en-US">
                <a:latin typeface="Arial"/>
                <a:cs typeface="Arial"/>
              </a:rPr>
              <a:t>COVID-19 New Cases &amp; Vaccinations </a:t>
            </a: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34A3CB8-335B-4AE3-8E3B-B4D8A8D0DFC0}"/>
              </a:ext>
            </a:extLst>
          </p:cNvPr>
          <p:cNvSpPr txBox="1"/>
          <p:nvPr/>
        </p:nvSpPr>
        <p:spPr>
          <a:xfrm>
            <a:off x="17027818" y="6094824"/>
            <a:ext cx="7568773" cy="41036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2438338" rtl="0" fontAlgn="auto" latinLnBrk="0" hangingPunct="0">
              <a:lnSpc>
                <a:spcPct val="100000"/>
              </a:lnSpc>
              <a:spcBef>
                <a:spcPts val="0"/>
              </a:spcBef>
              <a:spcAft>
                <a:spcPts val="0"/>
              </a:spcAft>
              <a:buClrTx/>
              <a:buSzTx/>
              <a:tabLst/>
            </a:pPr>
            <a:r>
              <a:rPr kumimoji="0" lang="en-US" sz="4000" b="1"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Helvetica Neue"/>
              </a:rPr>
              <a:t>People Fully Vaccination rate</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Chile: 32.24%</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United States: 27.26%</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lang="en-US" sz="3600">
              <a:solidFill>
                <a:srgbClr val="000000"/>
              </a:solidFill>
              <a:latin typeface="Arial" panose="020B0604020202020204" pitchFamily="34" charset="0"/>
              <a:cs typeface="Arial" panose="020B0604020202020204" pitchFamily="34" charset="0"/>
            </a:endParaRPr>
          </a:p>
          <a:p>
            <a:pPr marR="0" algn="l" defTabSz="2438338" rtl="0" fontAlgn="auto" latinLnBrk="0" hangingPunct="0">
              <a:lnSpc>
                <a:spcPct val="100000"/>
              </a:lnSpc>
              <a:spcBef>
                <a:spcPts val="0"/>
              </a:spcBef>
              <a:spcAft>
                <a:spcPts val="0"/>
              </a:spcAft>
              <a:buClrTx/>
              <a:buSzTx/>
              <a:tabLst/>
            </a:pPr>
            <a:r>
              <a:rPr lang="en-US" sz="4000" b="1">
                <a:solidFill>
                  <a:srgbClr val="000000"/>
                </a:solidFill>
                <a:latin typeface="Arial" panose="020B0604020202020204" pitchFamily="34" charset="0"/>
                <a:cs typeface="Arial" panose="020B0604020202020204" pitchFamily="34" charset="0"/>
              </a:rPr>
              <a:t>New Case Per Million</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Chile: 396.6</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United States: 27.26</a:t>
            </a:r>
          </a:p>
        </p:txBody>
      </p:sp>
    </p:spTree>
    <p:extLst>
      <p:ext uri="{BB962C8B-B14F-4D97-AF65-F5344CB8AC3E}">
        <p14:creationId xmlns:p14="http://schemas.microsoft.com/office/powerpoint/2010/main" val="122667027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KEY POINT - example: increasing for X years reaches peak…"/>
          <p:cNvSpPr txBox="1">
            <a:spLocks noGrp="1"/>
          </p:cNvSpPr>
          <p:nvPr>
            <p:ph type="body" idx="1"/>
          </p:nvPr>
        </p:nvSpPr>
        <p:spPr>
          <a:xfrm>
            <a:off x="1206500" y="3868687"/>
            <a:ext cx="21971000" cy="8256012"/>
          </a:xfrm>
          <a:prstGeom prst="rect">
            <a:avLst/>
          </a:prstGeom>
        </p:spPr>
        <p:txBody>
          <a:bodyPr lIns="50800" tIns="50800" rIns="50800" bIns="50800" anchor="t">
            <a:normAutofit/>
          </a:bodyPr>
          <a:lstStyle/>
          <a:p>
            <a:pPr marL="0" indent="0">
              <a:lnSpc>
                <a:spcPct val="110000"/>
              </a:lnSpc>
              <a:buNone/>
            </a:pPr>
            <a:r>
              <a:rPr lang="en-US" sz="4400" b="1" dirty="0">
                <a:latin typeface="Arial"/>
                <a:cs typeface="Arial"/>
              </a:rPr>
              <a:t>Key Findings:</a:t>
            </a:r>
          </a:p>
          <a:p>
            <a:pPr>
              <a:lnSpc>
                <a:spcPct val="110000"/>
              </a:lnSpc>
            </a:pPr>
            <a:r>
              <a:rPr lang="en-US" sz="3600" dirty="0">
                <a:latin typeface="Arial"/>
                <a:cs typeface="Arial"/>
              </a:rPr>
              <a:t>New cases generally decline as more people are vaccinated, however, there are many elements may contribute to increase in new cases. </a:t>
            </a:r>
            <a:endParaRPr lang="en-US" sz="3600" dirty="0">
              <a:ea typeface="+mn-lt"/>
              <a:cs typeface="+mn-lt"/>
            </a:endParaRPr>
          </a:p>
          <a:p>
            <a:pPr>
              <a:lnSpc>
                <a:spcPct val="110000"/>
              </a:lnSpc>
            </a:pPr>
            <a:r>
              <a:rPr lang="en-US" sz="3600" dirty="0">
                <a:latin typeface="Arial"/>
                <a:ea typeface="+mn-lt"/>
                <a:cs typeface="Arial"/>
              </a:rPr>
              <a:t>For example, new cases in Chile did not decline as vaccinations rolled out. </a:t>
            </a:r>
            <a:endParaRPr lang="en-US" sz="3600" dirty="0">
              <a:latin typeface="Arial"/>
              <a:cs typeface="Arial"/>
            </a:endParaRPr>
          </a:p>
          <a:p>
            <a:pPr>
              <a:lnSpc>
                <a:spcPct val="110000"/>
              </a:lnSpc>
            </a:pPr>
            <a:r>
              <a:rPr lang="en-US" sz="3600" dirty="0">
                <a:latin typeface="Arial"/>
                <a:cs typeface="Arial"/>
              </a:rPr>
              <a:t>Dimension: Day(Date)</a:t>
            </a:r>
          </a:p>
          <a:p>
            <a:pPr>
              <a:lnSpc>
                <a:spcPct val="110000"/>
              </a:lnSpc>
            </a:pPr>
            <a:r>
              <a:rPr lang="en-US" sz="3600" dirty="0">
                <a:latin typeface="Arial"/>
                <a:cs typeface="Arial"/>
              </a:rPr>
              <a:t>Measure: SUM(New Cases Per Million), SUM(People fully vaccination)</a:t>
            </a:r>
          </a:p>
          <a:p>
            <a:pPr>
              <a:lnSpc>
                <a:spcPct val="110000"/>
              </a:lnSpc>
            </a:pPr>
            <a:r>
              <a:rPr lang="en-US" sz="3600" dirty="0">
                <a:latin typeface="Arial"/>
                <a:ea typeface="+mn-lt"/>
                <a:cs typeface="Arial"/>
              </a:rPr>
              <a:t>Filtered by 12/20/2020 ~ 4/23/2021</a:t>
            </a:r>
          </a:p>
          <a:p>
            <a:pPr>
              <a:lnSpc>
                <a:spcPct val="110000"/>
              </a:lnSpc>
            </a:pPr>
            <a:endParaRPr lang="en-US" sz="3600" b="1" dirty="0">
              <a:latin typeface="Arial"/>
              <a:cs typeface="Arial"/>
            </a:endParaRPr>
          </a:p>
          <a:p>
            <a:pPr>
              <a:lnSpc>
                <a:spcPct val="110000"/>
              </a:lnSpc>
            </a:pPr>
            <a:endParaRPr lang="en-US" sz="3600" b="1" dirty="0">
              <a:latin typeface="Arial"/>
              <a:cs typeface="Arial"/>
            </a:endParaRPr>
          </a:p>
        </p:txBody>
      </p:sp>
      <p:pic>
        <p:nvPicPr>
          <p:cNvPr id="6" name="Image">
            <a:extLst>
              <a:ext uri="{FF2B5EF4-FFF2-40B4-BE49-F238E27FC236}">
                <a16:creationId xmlns:a16="http://schemas.microsoft.com/office/drawing/2014/main" id="{495ADB51-34EB-D147-848A-A069EB1B712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12" name="Analysis #1 - Background">
            <a:extLst>
              <a:ext uri="{FF2B5EF4-FFF2-40B4-BE49-F238E27FC236}">
                <a16:creationId xmlns:a16="http://schemas.microsoft.com/office/drawing/2014/main" id="{322FB43A-AF86-8F4B-98CE-2580ECCABEC7}"/>
              </a:ext>
            </a:extLst>
          </p:cNvPr>
          <p:cNvSpPr txBox="1"/>
          <p:nvPr/>
        </p:nvSpPr>
        <p:spPr>
          <a:xfrm>
            <a:off x="1206499" y="2255896"/>
            <a:ext cx="21971001" cy="9347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 </a:t>
            </a:r>
            <a:r>
              <a:rPr lang="en-US">
                <a:latin typeface="Arial" panose="020B0604020202020204" pitchFamily="34" charset="0"/>
                <a:cs typeface="Arial" panose="020B0604020202020204" pitchFamily="34" charset="0"/>
              </a:rPr>
              <a:t>2 – Conclusion</a:t>
            </a:r>
            <a:endParaRPr>
              <a:latin typeface="Arial" panose="020B0604020202020204" pitchFamily="34" charset="0"/>
              <a:cs typeface="Arial" panose="020B0604020202020204" pitchFamily="34" charset="0"/>
            </a:endParaRPr>
          </a:p>
        </p:txBody>
      </p:sp>
      <p:sp>
        <p:nvSpPr>
          <p:cNvPr id="13" name="Feature performance.">
            <a:extLst>
              <a:ext uri="{FF2B5EF4-FFF2-40B4-BE49-F238E27FC236}">
                <a16:creationId xmlns:a16="http://schemas.microsoft.com/office/drawing/2014/main" id="{0B2E7CC6-5374-3F46-AD44-DA1BB7CA13E1}"/>
              </a:ext>
            </a:extLst>
          </p:cNvPr>
          <p:cNvSpPr txBox="1">
            <a:spLocks noGrp="1"/>
          </p:cNvSpPr>
          <p:nvPr>
            <p:ph type="title"/>
          </p:nvPr>
        </p:nvSpPr>
        <p:spPr>
          <a:xfrm>
            <a:off x="1206499" y="1079499"/>
            <a:ext cx="21971001" cy="1433164"/>
          </a:xfrm>
          <a:prstGeom prst="rect">
            <a:avLst/>
          </a:prstGeom>
        </p:spPr>
        <p:txBody>
          <a:bodyPr lIns="50800" tIns="50800" rIns="50800" bIns="50800" anchor="t">
            <a:normAutofit/>
          </a:bodyPr>
          <a:lstStyle/>
          <a:p>
            <a:r>
              <a:rPr lang="en-US">
                <a:latin typeface="Arial" panose="020B0604020202020204" pitchFamily="34" charset="0"/>
                <a:cs typeface="Arial" panose="020B0604020202020204" pitchFamily="34" charset="0"/>
              </a:rPr>
              <a:t>Vaccinations &amp; New Cases</a:t>
            </a:r>
            <a:endParaRPr lang="en-US">
              <a:latin typeface="Arial"/>
              <a:cs typeface="Arial"/>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heck-ins per day."/>
          <p:cNvSpPr txBox="1">
            <a:spLocks noGrp="1"/>
          </p:cNvSpPr>
          <p:nvPr>
            <p:ph type="title"/>
          </p:nvPr>
        </p:nvSpPr>
        <p:spPr>
          <a:prstGeom prst="rect">
            <a:avLst/>
          </a:prstGeom>
        </p:spPr>
        <p:txBody>
          <a:bodyPr/>
          <a:lstStyle/>
          <a:p>
            <a:r>
              <a:rPr lang="en-US">
                <a:latin typeface="Arial"/>
                <a:cs typeface="Arial"/>
              </a:rPr>
              <a:t>Covid-19 New Cases</a:t>
            </a:r>
            <a:endParaRPr>
              <a:latin typeface="Arial" panose="020B0604020202020204" pitchFamily="34" charset="0"/>
              <a:cs typeface="Arial" panose="020B0604020202020204" pitchFamily="34" charset="0"/>
            </a:endParaRPr>
          </a:p>
        </p:txBody>
      </p:sp>
      <p:sp>
        <p:nvSpPr>
          <p:cNvPr id="228" name="Analysis #2 - Background"/>
          <p:cNvSpPr txBox="1"/>
          <p:nvPr/>
        </p:nvSpPr>
        <p:spPr>
          <a:xfrm>
            <a:off x="1206500" y="2255896"/>
            <a:ext cx="21971001" cy="9347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a:t>
            </a:r>
            <a:r>
              <a:rPr lang="en-US">
                <a:latin typeface="Arial" panose="020B0604020202020204" pitchFamily="34" charset="0"/>
                <a:cs typeface="Arial" panose="020B0604020202020204" pitchFamily="34" charset="0"/>
              </a:rPr>
              <a:t> 3 </a:t>
            </a:r>
            <a:r>
              <a:rPr>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Introduction</a:t>
            </a:r>
            <a:endParaRPr>
              <a:latin typeface="Arial" panose="020B0604020202020204" pitchFamily="34" charset="0"/>
              <a:cs typeface="Arial" panose="020B0604020202020204" pitchFamily="34" charset="0"/>
            </a:endParaRPr>
          </a:p>
        </p:txBody>
      </p:sp>
      <p:pic>
        <p:nvPicPr>
          <p:cNvPr id="6" name="Image">
            <a:extLst>
              <a:ext uri="{FF2B5EF4-FFF2-40B4-BE49-F238E27FC236}">
                <a16:creationId xmlns:a16="http://schemas.microsoft.com/office/drawing/2014/main" id="{2B52A3E9-D4E7-A241-9AA1-E8CC64C9427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8" name="INSERT INTRO INFO…">
            <a:extLst>
              <a:ext uri="{FF2B5EF4-FFF2-40B4-BE49-F238E27FC236}">
                <a16:creationId xmlns:a16="http://schemas.microsoft.com/office/drawing/2014/main" id="{E7837056-FE6A-8F42-B58C-E05E3B805DD9}"/>
              </a:ext>
            </a:extLst>
          </p:cNvPr>
          <p:cNvSpPr txBox="1">
            <a:spLocks/>
          </p:cNvSpPr>
          <p:nvPr/>
        </p:nvSpPr>
        <p:spPr>
          <a:xfrm>
            <a:off x="1206500" y="3487687"/>
            <a:ext cx="21971000" cy="569884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o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hangingPunct="1">
              <a:lnSpc>
                <a:spcPct val="150000"/>
              </a:lnSpc>
              <a:spcBef>
                <a:spcPts val="0"/>
              </a:spcBef>
              <a:buFontTx/>
              <a:buNone/>
            </a:pPr>
            <a:r>
              <a:rPr lang="en-US" sz="3600" b="1" dirty="0">
                <a:latin typeface="Arial" panose="020B0604020202020204" pitchFamily="34" charset="0"/>
                <a:cs typeface="Arial" panose="020B0604020202020204" pitchFamily="34" charset="0"/>
              </a:rPr>
              <a:t>Goal: </a:t>
            </a:r>
          </a:p>
          <a:p>
            <a:pPr hangingPunct="1">
              <a:lnSpc>
                <a:spcPct val="150000"/>
              </a:lnSpc>
              <a:spcBef>
                <a:spcPts val="0"/>
              </a:spcBef>
            </a:pPr>
            <a:r>
              <a:rPr lang="en-US" sz="3600" dirty="0">
                <a:latin typeface="Arial" panose="020B0604020202020204" pitchFamily="34" charset="0"/>
                <a:cs typeface="Arial" panose="020B0604020202020204" pitchFamily="34" charset="0"/>
              </a:rPr>
              <a:t>Identify where COVID-19 is spreading the most in the world.</a:t>
            </a:r>
          </a:p>
          <a:p>
            <a:pPr hangingPunct="1">
              <a:lnSpc>
                <a:spcPct val="150000"/>
              </a:lnSpc>
              <a:spcBef>
                <a:spcPts val="0"/>
              </a:spcBef>
            </a:pPr>
            <a:r>
              <a:rPr lang="en-US" sz="3600" dirty="0">
                <a:latin typeface="Arial" panose="020B0604020202020204" pitchFamily="34" charset="0"/>
                <a:cs typeface="Arial" panose="020B0604020202020204" pitchFamily="34" charset="0"/>
              </a:rPr>
              <a:t>Analyze new cases and new cases per million by country.</a:t>
            </a:r>
            <a:endParaRPr lang="en-US" sz="3600" b="1" dirty="0">
              <a:latin typeface="Arial" panose="020B0604020202020204" pitchFamily="34" charset="0"/>
              <a:cs typeface="Arial" panose="020B0604020202020204" pitchFamily="34" charset="0"/>
            </a:endParaRPr>
          </a:p>
          <a:p>
            <a:pPr marL="0" indent="0" hangingPunct="1">
              <a:lnSpc>
                <a:spcPct val="150000"/>
              </a:lnSpc>
              <a:spcBef>
                <a:spcPts val="0"/>
              </a:spcBef>
              <a:buFontTx/>
              <a:buNone/>
            </a:pPr>
            <a:r>
              <a:rPr lang="en-US" sz="3600" b="1" dirty="0">
                <a:latin typeface="Arial" panose="020B0604020202020204" pitchFamily="34" charset="0"/>
                <a:cs typeface="Arial" panose="020B0604020202020204" pitchFamily="34" charset="0"/>
              </a:rPr>
              <a:t>How:</a:t>
            </a:r>
          </a:p>
          <a:p>
            <a:pPr hangingPunct="1">
              <a:lnSpc>
                <a:spcPct val="150000"/>
              </a:lnSpc>
              <a:spcBef>
                <a:spcPts val="0"/>
              </a:spcBef>
            </a:pPr>
            <a:r>
              <a:rPr lang="en-US" sz="3600" dirty="0">
                <a:latin typeface="Arial" panose="020B0604020202020204" pitchFamily="34" charset="0"/>
                <a:cs typeface="Arial" panose="020B0604020202020204" pitchFamily="34" charset="0"/>
              </a:rPr>
              <a:t>Utilize Tableau to create a global heatmap.</a:t>
            </a:r>
          </a:p>
          <a:p>
            <a:pPr hangingPunct="1">
              <a:lnSpc>
                <a:spcPct val="150000"/>
              </a:lnSpc>
              <a:spcBef>
                <a:spcPts val="0"/>
              </a:spcBef>
            </a:pPr>
            <a:r>
              <a:rPr lang="en-US" sz="3600" dirty="0">
                <a:latin typeface="Arial" panose="020B0604020202020204" pitchFamily="34" charset="0"/>
                <a:cs typeface="Arial" panose="020B0604020202020204" pitchFamily="34" charset="0"/>
              </a:rPr>
              <a:t>Color data scales by severity of COVID-19 outbreak; the more cases the darker the color.</a:t>
            </a:r>
            <a:endParaRPr lang="en-US" sz="3600" i="1" dirty="0">
              <a:latin typeface="Arial" panose="020B0604020202020204" pitchFamily="34" charset="0"/>
              <a:cs typeface="Arial" panose="020B0604020202020204" pitchFamily="34" charset="0"/>
            </a:endParaRPr>
          </a:p>
          <a:p>
            <a:pPr marL="0" indent="0" hangingPunct="1">
              <a:lnSpc>
                <a:spcPct val="150000"/>
              </a:lnSpc>
              <a:spcBef>
                <a:spcPts val="0"/>
              </a:spcBef>
              <a:buNone/>
            </a:pPr>
            <a:endParaRPr lang="en-US" sz="3600" i="1" dirty="0">
              <a:latin typeface="Arial" panose="020B0604020202020204" pitchFamily="34" charset="0"/>
              <a:cs typeface="Arial" panose="020B0604020202020204" pitchFamily="34" charset="0"/>
            </a:endParaRPr>
          </a:p>
        </p:txBody>
      </p:sp>
      <p:pic>
        <p:nvPicPr>
          <p:cNvPr id="3" name="Picture 3" descr="Text&#10;&#10;Description automatically generated">
            <a:extLst>
              <a:ext uri="{FF2B5EF4-FFF2-40B4-BE49-F238E27FC236}">
                <a16:creationId xmlns:a16="http://schemas.microsoft.com/office/drawing/2014/main" id="{13E673F0-9B16-4634-911F-128E8EC1AB39}"/>
              </a:ext>
            </a:extLst>
          </p:cNvPr>
          <p:cNvPicPr>
            <a:picLocks noChangeAspect="1"/>
          </p:cNvPicPr>
          <p:nvPr/>
        </p:nvPicPr>
        <p:blipFill>
          <a:blip r:embed="rId4"/>
          <a:stretch>
            <a:fillRect/>
          </a:stretch>
        </p:blipFill>
        <p:spPr>
          <a:xfrm>
            <a:off x="1132796" y="8934544"/>
            <a:ext cx="19531780" cy="302446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Introduction."/>
          <p:cNvSpPr txBox="1">
            <a:spLocks noGrp="1"/>
          </p:cNvSpPr>
          <p:nvPr>
            <p:ph type="title"/>
          </p:nvPr>
        </p:nvSpPr>
        <p:spPr>
          <a:xfrm>
            <a:off x="466670" y="1079501"/>
            <a:ext cx="21971000" cy="1433163"/>
          </a:xfrm>
          <a:prstGeom prst="rect">
            <a:avLst/>
          </a:prstGeom>
        </p:spPr>
        <p:txBody>
          <a:bodyPr lIns="50800" tIns="50800" rIns="50800" bIns="50800" anchor="t">
            <a:normAutofit/>
          </a:bodyPr>
          <a:lstStyle/>
          <a:p>
            <a:r>
              <a:rPr>
                <a:latin typeface="Arial"/>
              </a:rPr>
              <a:t>Introduction</a:t>
            </a:r>
            <a:endParaRPr lang="en-US">
              <a:latin typeface="Arial"/>
            </a:endParaRPr>
          </a:p>
        </p:txBody>
      </p:sp>
      <p:sp>
        <p:nvSpPr>
          <p:cNvPr id="156" name="Descriptive analytics on             dataset using"/>
          <p:cNvSpPr txBox="1">
            <a:spLocks noGrp="1"/>
          </p:cNvSpPr>
          <p:nvPr>
            <p:ph type="body" idx="21"/>
          </p:nvPr>
        </p:nvSpPr>
        <p:spPr>
          <a:xfrm>
            <a:off x="478535" y="3169947"/>
            <a:ext cx="22410818" cy="1706134"/>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19" rIns="45719" bIns="45719" anchor="t">
            <a:normAutofit lnSpcReduction="10000"/>
          </a:bodyPr>
          <a:lstStyle/>
          <a:p>
            <a:r>
              <a:rPr lang="en-US">
                <a:latin typeface="Arial"/>
              </a:rPr>
              <a:t>Descriptive Analytics on Covid-19 New Case and Vaccination Datasets</a:t>
            </a:r>
          </a:p>
        </p:txBody>
      </p:sp>
      <p:sp>
        <p:nvSpPr>
          <p:cNvPr id="157" name="We have run descriptive analytics on the Yelp dataset to find:…"/>
          <p:cNvSpPr txBox="1">
            <a:spLocks noGrp="1"/>
          </p:cNvSpPr>
          <p:nvPr>
            <p:ph type="body" sz="half" idx="1"/>
          </p:nvPr>
        </p:nvSpPr>
        <p:spPr>
          <a:xfrm>
            <a:off x="478524" y="4676530"/>
            <a:ext cx="23343984" cy="6945800"/>
          </a:xfrm>
          <a:prstGeom prst="rect">
            <a:avLst/>
          </a:prstGeom>
        </p:spPr>
        <p:txBody>
          <a:bodyPr lIns="50800" tIns="50800" rIns="50800" bIns="50800" anchor="t">
            <a:normAutofit fontScale="92500"/>
          </a:bodyPr>
          <a:lstStyle/>
          <a:p>
            <a:pPr marL="0" indent="0" defTabSz="457200">
              <a:lnSpc>
                <a:spcPct val="200000"/>
              </a:lnSpc>
              <a:spcBef>
                <a:spcPts val="0"/>
              </a:spcBef>
              <a:buSzTx/>
              <a:buNone/>
              <a:tabLst>
                <a:tab pos="139700" algn="l"/>
                <a:tab pos="457200" algn="l"/>
              </a:tabLst>
              <a:defRPr>
                <a:solidFill>
                  <a:srgbClr val="333333"/>
                </a:solidFill>
              </a:defRPr>
            </a:pPr>
            <a:r>
              <a:rPr lang="en-US">
                <a:solidFill>
                  <a:schemeClr val="bg2">
                    <a:lumMod val="10000"/>
                  </a:schemeClr>
                </a:solidFill>
                <a:latin typeface="Arial"/>
              </a:rPr>
              <a:t>Applying descriptive analytics on Covid-19 and Twitter sentiment datasets to determine:  </a:t>
            </a:r>
          </a:p>
          <a:p>
            <a:pPr lvl="1" defTabSz="457200">
              <a:lnSpc>
                <a:spcPct val="200000"/>
              </a:lnSpc>
              <a:spcBef>
                <a:spcPts val="0"/>
              </a:spcBef>
              <a:tabLst>
                <a:tab pos="139700" algn="l"/>
                <a:tab pos="457200" algn="l"/>
              </a:tabLst>
              <a:defRPr>
                <a:solidFill>
                  <a:srgbClr val="333333"/>
                </a:solidFill>
              </a:defRPr>
            </a:pPr>
            <a:r>
              <a:rPr lang="en-US">
                <a:solidFill>
                  <a:schemeClr val="bg2">
                    <a:lumMod val="10000"/>
                  </a:schemeClr>
                </a:solidFill>
                <a:latin typeface="Arial"/>
              </a:rPr>
              <a:t>Twitter sentiment of COVID-19</a:t>
            </a:r>
          </a:p>
          <a:p>
            <a:pPr lvl="1" defTabSz="457200">
              <a:lnSpc>
                <a:spcPct val="200000"/>
              </a:lnSpc>
              <a:spcBef>
                <a:spcPts val="0"/>
              </a:spcBef>
              <a:tabLst>
                <a:tab pos="139700" algn="l"/>
                <a:tab pos="457200" algn="l"/>
              </a:tabLst>
              <a:defRPr>
                <a:solidFill>
                  <a:srgbClr val="333333"/>
                </a:solidFill>
              </a:defRPr>
            </a:pPr>
            <a:r>
              <a:rPr lang="en-US">
                <a:solidFill>
                  <a:schemeClr val="bg2">
                    <a:lumMod val="10000"/>
                  </a:schemeClr>
                </a:solidFill>
                <a:latin typeface="Arial"/>
              </a:rPr>
              <a:t>Relationship between vaccinations and new cases per million</a:t>
            </a:r>
          </a:p>
          <a:p>
            <a:pPr lvl="1" defTabSz="457200">
              <a:lnSpc>
                <a:spcPct val="200000"/>
              </a:lnSpc>
              <a:spcBef>
                <a:spcPts val="0"/>
              </a:spcBef>
              <a:tabLst>
                <a:tab pos="139700" algn="l"/>
                <a:tab pos="457200" algn="l"/>
              </a:tabLst>
              <a:defRPr>
                <a:solidFill>
                  <a:srgbClr val="333333"/>
                </a:solidFill>
              </a:defRPr>
            </a:pPr>
            <a:r>
              <a:rPr lang="en-US">
                <a:solidFill>
                  <a:schemeClr val="bg2">
                    <a:lumMod val="10000"/>
                  </a:schemeClr>
                </a:solidFill>
                <a:latin typeface="Arial"/>
              </a:rPr>
              <a:t>Analyze new cases compared to new cases per million in the last 10 days</a:t>
            </a:r>
          </a:p>
          <a:p>
            <a:pPr lvl="1" defTabSz="457200">
              <a:lnSpc>
                <a:spcPct val="200000"/>
              </a:lnSpc>
              <a:spcBef>
                <a:spcPts val="0"/>
              </a:spcBef>
              <a:tabLst>
                <a:tab pos="139700" algn="l"/>
                <a:tab pos="457200" algn="l"/>
              </a:tabLst>
              <a:defRPr>
                <a:solidFill>
                  <a:srgbClr val="333333"/>
                </a:solidFill>
              </a:defRPr>
            </a:pPr>
            <a:r>
              <a:rPr lang="en-US">
                <a:solidFill>
                  <a:schemeClr val="bg2">
                    <a:lumMod val="10000"/>
                  </a:schemeClr>
                </a:solidFill>
                <a:latin typeface="Arial"/>
              </a:rPr>
              <a:t>Analyze total deaths to total deaths per million</a:t>
            </a:r>
          </a:p>
          <a:p>
            <a:pPr lvl="1" defTabSz="457200">
              <a:lnSpc>
                <a:spcPct val="200000"/>
              </a:lnSpc>
              <a:spcBef>
                <a:spcPts val="0"/>
              </a:spcBef>
              <a:tabLst>
                <a:tab pos="139700" algn="l"/>
                <a:tab pos="457200" algn="l"/>
              </a:tabLst>
              <a:defRPr>
                <a:solidFill>
                  <a:srgbClr val="333333"/>
                </a:solidFill>
              </a:defRPr>
            </a:pPr>
            <a:endParaRPr lang="en-US">
              <a:solidFill>
                <a:schemeClr val="bg2">
                  <a:lumMod val="10000"/>
                </a:schemeClr>
              </a:solidFill>
              <a:latin typeface="Arial"/>
            </a:endParaRPr>
          </a:p>
          <a:p>
            <a:pPr lvl="1" defTabSz="457200">
              <a:lnSpc>
                <a:spcPct val="200000"/>
              </a:lnSpc>
              <a:spcBef>
                <a:spcPts val="0"/>
              </a:spcBef>
              <a:tabLst>
                <a:tab pos="139700" algn="l"/>
                <a:tab pos="457200" algn="l"/>
              </a:tabLst>
              <a:defRPr>
                <a:solidFill>
                  <a:srgbClr val="333333"/>
                </a:solidFill>
              </a:defRPr>
            </a:pPr>
            <a:endParaRPr lang="en-US">
              <a:solidFill>
                <a:schemeClr val="bg2">
                  <a:lumMod val="10000"/>
                </a:schemeClr>
              </a:solidFill>
              <a:latin typeface="Arial"/>
            </a:endParaRPr>
          </a:p>
          <a:p>
            <a:pPr lvl="1" defTabSz="457200">
              <a:lnSpc>
                <a:spcPct val="200000"/>
              </a:lnSpc>
              <a:spcBef>
                <a:spcPts val="0"/>
              </a:spcBef>
              <a:tabLst>
                <a:tab pos="139700" algn="l"/>
                <a:tab pos="457200" algn="l"/>
              </a:tabLst>
              <a:defRPr>
                <a:solidFill>
                  <a:srgbClr val="333333"/>
                </a:solidFill>
              </a:defRPr>
            </a:pPr>
            <a:endParaRPr lang="en-US">
              <a:solidFill>
                <a:schemeClr val="bg2">
                  <a:lumMod val="10000"/>
                </a:schemeClr>
              </a:solidFill>
              <a:latin typeface="Arial"/>
            </a:endParaRPr>
          </a:p>
        </p:txBody>
      </p:sp>
      <p:pic>
        <p:nvPicPr>
          <p:cNvPr id="10" name="Image">
            <a:extLst>
              <a:ext uri="{FF2B5EF4-FFF2-40B4-BE49-F238E27FC236}">
                <a16:creationId xmlns:a16="http://schemas.microsoft.com/office/drawing/2014/main" id="{1B59AD8F-B24E-4245-A91E-6774E06A095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1195187" y="401487"/>
            <a:ext cx="2435397" cy="2789188"/>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42BBB-B306-43B4-809A-420E9DA52495}"/>
              </a:ext>
            </a:extLst>
          </p:cNvPr>
          <p:cNvSpPr>
            <a:spLocks noGrp="1"/>
          </p:cNvSpPr>
          <p:nvPr>
            <p:ph type="title"/>
          </p:nvPr>
        </p:nvSpPr>
        <p:spPr/>
        <p:txBody>
          <a:bodyPr>
            <a:normAutofit/>
          </a:bodyPr>
          <a:lstStyle/>
          <a:p>
            <a:r>
              <a:rPr lang="en-US" sz="6600">
                <a:latin typeface="Arial"/>
                <a:cs typeface="Arial"/>
              </a:rPr>
              <a:t>Covid-19 New Cases per Million</a:t>
            </a:r>
            <a:endParaRPr lang="en-US" sz="6600"/>
          </a:p>
        </p:txBody>
      </p:sp>
      <p:sp>
        <p:nvSpPr>
          <p:cNvPr id="3" name="Text Placeholder 2">
            <a:extLst>
              <a:ext uri="{FF2B5EF4-FFF2-40B4-BE49-F238E27FC236}">
                <a16:creationId xmlns:a16="http://schemas.microsoft.com/office/drawing/2014/main" id="{5258E98A-37FA-4623-A393-326464982FE0}"/>
              </a:ext>
            </a:extLst>
          </p:cNvPr>
          <p:cNvSpPr>
            <a:spLocks noGrp="1"/>
          </p:cNvSpPr>
          <p:nvPr>
            <p:ph type="body" sz="quarter" idx="21"/>
          </p:nvPr>
        </p:nvSpPr>
        <p:spPr>
          <a:xfrm>
            <a:off x="1206500" y="2059454"/>
            <a:ext cx="21971000" cy="934780"/>
          </a:xfrm>
        </p:spPr>
        <p:txBody>
          <a:bodyPr/>
          <a:lstStyle/>
          <a:p>
            <a:r>
              <a:rPr lang="en-US" sz="3200">
                <a:latin typeface="Arial" panose="020B0604020202020204" pitchFamily="34" charset="0"/>
                <a:cs typeface="Arial" panose="020B0604020202020204" pitchFamily="34" charset="0"/>
              </a:rPr>
              <a:t>Analysis 3 – Heatmap</a:t>
            </a:r>
          </a:p>
          <a:p>
            <a:endParaRPr lang="en-US"/>
          </a:p>
        </p:txBody>
      </p:sp>
      <p:pic>
        <p:nvPicPr>
          <p:cNvPr id="5" name="slide21" descr="Dashboard 2">
            <a:extLst>
              <a:ext uri="{FF2B5EF4-FFF2-40B4-BE49-F238E27FC236}">
                <a16:creationId xmlns:a16="http://schemas.microsoft.com/office/drawing/2014/main" id="{CBCE2F9B-C398-4EA2-BDA9-9719A9DCC4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500" y="2645890"/>
            <a:ext cx="13754826" cy="11003861"/>
          </a:xfrm>
          <a:prstGeom prst="rect">
            <a:avLst/>
          </a:prstGeom>
        </p:spPr>
      </p:pic>
      <p:sp>
        <p:nvSpPr>
          <p:cNvPr id="4" name="Rectangle: Rounded Corners 3">
            <a:extLst>
              <a:ext uri="{FF2B5EF4-FFF2-40B4-BE49-F238E27FC236}">
                <a16:creationId xmlns:a16="http://schemas.microsoft.com/office/drawing/2014/main" id="{9D30F757-F53D-41AB-AC3B-717AEC6F76CC}"/>
              </a:ext>
            </a:extLst>
          </p:cNvPr>
          <p:cNvSpPr/>
          <p:nvPr/>
        </p:nvSpPr>
        <p:spPr>
          <a:xfrm>
            <a:off x="1672046" y="4476206"/>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Rounded Corners 6">
            <a:extLst>
              <a:ext uri="{FF2B5EF4-FFF2-40B4-BE49-F238E27FC236}">
                <a16:creationId xmlns:a16="http://schemas.microsoft.com/office/drawing/2014/main" id="{15ED04B3-2F79-420E-AEF9-C2EEF8B1F88C}"/>
              </a:ext>
            </a:extLst>
          </p:cNvPr>
          <p:cNvSpPr/>
          <p:nvPr/>
        </p:nvSpPr>
        <p:spPr>
          <a:xfrm>
            <a:off x="10533017" y="5516880"/>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Rounded Corners 7">
            <a:extLst>
              <a:ext uri="{FF2B5EF4-FFF2-40B4-BE49-F238E27FC236}">
                <a16:creationId xmlns:a16="http://schemas.microsoft.com/office/drawing/2014/main" id="{C39DF173-399A-45B5-98E3-D66DF446F226}"/>
              </a:ext>
            </a:extLst>
          </p:cNvPr>
          <p:cNvSpPr/>
          <p:nvPr/>
        </p:nvSpPr>
        <p:spPr>
          <a:xfrm>
            <a:off x="9971315" y="11573692"/>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Rounded Corners 8">
            <a:extLst>
              <a:ext uri="{FF2B5EF4-FFF2-40B4-BE49-F238E27FC236}">
                <a16:creationId xmlns:a16="http://schemas.microsoft.com/office/drawing/2014/main" id="{678CEC96-41E3-4903-BD90-AD08F2A22998}"/>
              </a:ext>
            </a:extLst>
          </p:cNvPr>
          <p:cNvSpPr/>
          <p:nvPr/>
        </p:nvSpPr>
        <p:spPr>
          <a:xfrm>
            <a:off x="2616925" y="10663771"/>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6" name="Picture 10" descr="Text&#10;&#10;Description automatically generated">
            <a:extLst>
              <a:ext uri="{FF2B5EF4-FFF2-40B4-BE49-F238E27FC236}">
                <a16:creationId xmlns:a16="http://schemas.microsoft.com/office/drawing/2014/main" id="{8B5E3C5B-2C08-4324-849B-A9AD463C063C}"/>
              </a:ext>
            </a:extLst>
          </p:cNvPr>
          <p:cNvPicPr>
            <a:picLocks noChangeAspect="1"/>
          </p:cNvPicPr>
          <p:nvPr/>
        </p:nvPicPr>
        <p:blipFill>
          <a:blip r:embed="rId3"/>
          <a:stretch>
            <a:fillRect/>
          </a:stretch>
        </p:blipFill>
        <p:spPr>
          <a:xfrm>
            <a:off x="14244638" y="5062453"/>
            <a:ext cx="7511845" cy="5268547"/>
          </a:xfrm>
          <a:prstGeom prst="rect">
            <a:avLst/>
          </a:prstGeom>
        </p:spPr>
      </p:pic>
    </p:spTree>
    <p:extLst>
      <p:ext uri="{BB962C8B-B14F-4D97-AF65-F5344CB8AC3E}">
        <p14:creationId xmlns:p14="http://schemas.microsoft.com/office/powerpoint/2010/main" val="176079609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KEY POINT - example: increasing for X years reaches peak…"/>
          <p:cNvSpPr txBox="1">
            <a:spLocks noGrp="1"/>
          </p:cNvSpPr>
          <p:nvPr>
            <p:ph type="body" idx="1"/>
          </p:nvPr>
        </p:nvSpPr>
        <p:spPr>
          <a:xfrm>
            <a:off x="1206500" y="3868687"/>
            <a:ext cx="21971000" cy="8256012"/>
          </a:xfrm>
          <a:prstGeom prst="rect">
            <a:avLst/>
          </a:prstGeom>
        </p:spPr>
        <p:txBody>
          <a:bodyPr lIns="50800" tIns="50800" rIns="50800" bIns="50800" anchor="t">
            <a:normAutofit/>
          </a:bodyPr>
          <a:lstStyle/>
          <a:p>
            <a:pPr marL="0" indent="0">
              <a:lnSpc>
                <a:spcPct val="100000"/>
              </a:lnSpc>
              <a:spcBef>
                <a:spcPts val="0"/>
              </a:spcBef>
              <a:buNone/>
            </a:pPr>
            <a:r>
              <a:rPr lang="en-US" sz="3600" b="1">
                <a:latin typeface="Arial"/>
                <a:cs typeface="Arial"/>
              </a:rPr>
              <a:t>Key Findings:</a:t>
            </a:r>
          </a:p>
          <a:p>
            <a:pPr marL="0" indent="0">
              <a:lnSpc>
                <a:spcPct val="100000"/>
              </a:lnSpc>
              <a:spcBef>
                <a:spcPts val="0"/>
              </a:spcBef>
              <a:buNone/>
            </a:pPr>
            <a:endParaRPr lang="en-US" sz="3600" b="1">
              <a:latin typeface="Arial" panose="020B0604020202020204" pitchFamily="34" charset="0"/>
              <a:cs typeface="Arial" panose="020B0604020202020204" pitchFamily="34" charset="0"/>
            </a:endParaRPr>
          </a:p>
          <a:p>
            <a:pPr hangingPunct="1">
              <a:lnSpc>
                <a:spcPct val="150000"/>
              </a:lnSpc>
              <a:spcBef>
                <a:spcPts val="0"/>
              </a:spcBef>
            </a:pPr>
            <a:r>
              <a:rPr lang="en-US" sz="3600">
                <a:latin typeface="Arial"/>
                <a:cs typeface="Arial"/>
              </a:rPr>
              <a:t>The total new case showed India the highest number of cases, however, new case per million showed that many countries have higher new cases than India between 4/14/2021 to 4/23/2021.</a:t>
            </a:r>
          </a:p>
          <a:p>
            <a:pPr>
              <a:lnSpc>
                <a:spcPct val="110000"/>
              </a:lnSpc>
            </a:pPr>
            <a:r>
              <a:rPr lang="en-US" sz="3600">
                <a:latin typeface="Arial"/>
                <a:cs typeface="Arial"/>
              </a:rPr>
              <a:t>Dimension: Location</a:t>
            </a:r>
          </a:p>
          <a:p>
            <a:pPr>
              <a:lnSpc>
                <a:spcPct val="110000"/>
              </a:lnSpc>
            </a:pPr>
            <a:r>
              <a:rPr lang="en-US" sz="3600">
                <a:latin typeface="Arial"/>
                <a:cs typeface="Arial"/>
              </a:rPr>
              <a:t>Measure 1: SUM(New Cases)</a:t>
            </a:r>
          </a:p>
          <a:p>
            <a:pPr>
              <a:lnSpc>
                <a:spcPct val="110000"/>
              </a:lnSpc>
            </a:pPr>
            <a:r>
              <a:rPr lang="en-US" sz="3600">
                <a:latin typeface="Arial"/>
                <a:cs typeface="Arial"/>
              </a:rPr>
              <a:t>Measure 2: SUM(New Cases Per Million)</a:t>
            </a:r>
            <a:endParaRPr lang="en-US" sz="3600">
              <a:latin typeface="Arial"/>
              <a:ea typeface="+mn-lt"/>
              <a:cs typeface="Arial"/>
            </a:endParaRPr>
          </a:p>
          <a:p>
            <a:pPr marL="0" indent="0">
              <a:lnSpc>
                <a:spcPct val="110000"/>
              </a:lnSpc>
              <a:buNone/>
            </a:pPr>
            <a:endParaRPr lang="en-US" sz="3600" b="1">
              <a:latin typeface="Arial"/>
              <a:ea typeface="+mn-lt"/>
              <a:cs typeface="Arial"/>
            </a:endParaRPr>
          </a:p>
          <a:p>
            <a:pPr>
              <a:lnSpc>
                <a:spcPct val="110000"/>
              </a:lnSpc>
            </a:pPr>
            <a:endParaRPr lang="en-US" sz="3600" b="1">
              <a:latin typeface="Arial"/>
              <a:cs typeface="Arial"/>
            </a:endParaRPr>
          </a:p>
          <a:p>
            <a:pPr>
              <a:lnSpc>
                <a:spcPct val="110000"/>
              </a:lnSpc>
            </a:pPr>
            <a:endParaRPr lang="en-US" sz="3600" b="1">
              <a:latin typeface="Arial"/>
              <a:cs typeface="Arial"/>
            </a:endParaRPr>
          </a:p>
        </p:txBody>
      </p:sp>
      <p:pic>
        <p:nvPicPr>
          <p:cNvPr id="6" name="Image">
            <a:extLst>
              <a:ext uri="{FF2B5EF4-FFF2-40B4-BE49-F238E27FC236}">
                <a16:creationId xmlns:a16="http://schemas.microsoft.com/office/drawing/2014/main" id="{495ADB51-34EB-D147-848A-A069EB1B712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12" name="Analysis #1 - Background">
            <a:extLst>
              <a:ext uri="{FF2B5EF4-FFF2-40B4-BE49-F238E27FC236}">
                <a16:creationId xmlns:a16="http://schemas.microsoft.com/office/drawing/2014/main" id="{322FB43A-AF86-8F4B-98CE-2580ECCABEC7}"/>
              </a:ext>
            </a:extLst>
          </p:cNvPr>
          <p:cNvSpPr txBox="1"/>
          <p:nvPr/>
        </p:nvSpPr>
        <p:spPr>
          <a:xfrm>
            <a:off x="1206499" y="2255896"/>
            <a:ext cx="2197100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 </a:t>
            </a:r>
            <a:r>
              <a:rPr lang="en-US">
                <a:latin typeface="Arial" panose="020B0604020202020204" pitchFamily="34" charset="0"/>
                <a:cs typeface="Arial" panose="020B0604020202020204" pitchFamily="34" charset="0"/>
              </a:rPr>
              <a:t>3 – Conclusion</a:t>
            </a:r>
            <a:endParaRPr>
              <a:latin typeface="Arial" panose="020B0604020202020204" pitchFamily="34" charset="0"/>
              <a:cs typeface="Arial" panose="020B0604020202020204" pitchFamily="34" charset="0"/>
            </a:endParaRPr>
          </a:p>
        </p:txBody>
      </p:sp>
      <p:sp>
        <p:nvSpPr>
          <p:cNvPr id="13" name="Feature performance.">
            <a:extLst>
              <a:ext uri="{FF2B5EF4-FFF2-40B4-BE49-F238E27FC236}">
                <a16:creationId xmlns:a16="http://schemas.microsoft.com/office/drawing/2014/main" id="{0B2E7CC6-5374-3F46-AD44-DA1BB7CA13E1}"/>
              </a:ext>
            </a:extLst>
          </p:cNvPr>
          <p:cNvSpPr txBox="1">
            <a:spLocks noGrp="1"/>
          </p:cNvSpPr>
          <p:nvPr>
            <p:ph type="title"/>
          </p:nvPr>
        </p:nvSpPr>
        <p:spPr>
          <a:xfrm>
            <a:off x="1206499" y="1079499"/>
            <a:ext cx="21971001" cy="1433164"/>
          </a:xfrm>
          <a:prstGeom prst="rect">
            <a:avLst/>
          </a:prstGeom>
        </p:spPr>
        <p:txBody>
          <a:bodyPr lIns="50800" tIns="50800" rIns="50800" bIns="50800" anchor="t">
            <a:normAutofit/>
          </a:bodyPr>
          <a:lstStyle/>
          <a:p>
            <a:r>
              <a:rPr lang="en-US">
                <a:latin typeface="Arial"/>
                <a:cs typeface="Arial"/>
              </a:rPr>
              <a:t>Covid-19 New Cases</a:t>
            </a:r>
          </a:p>
        </p:txBody>
      </p:sp>
    </p:spTree>
    <p:extLst>
      <p:ext uri="{BB962C8B-B14F-4D97-AF65-F5344CB8AC3E}">
        <p14:creationId xmlns:p14="http://schemas.microsoft.com/office/powerpoint/2010/main" val="103305615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INSERT INTRO INFO…"/>
          <p:cNvSpPr txBox="1">
            <a:spLocks noGrp="1"/>
          </p:cNvSpPr>
          <p:nvPr>
            <p:ph type="body" idx="1"/>
          </p:nvPr>
        </p:nvSpPr>
        <p:spPr>
          <a:xfrm>
            <a:off x="1206500" y="3868687"/>
            <a:ext cx="21971000" cy="7317473"/>
          </a:xfrm>
          <a:prstGeom prst="rect">
            <a:avLst/>
          </a:prstGeom>
        </p:spPr>
        <p:txBody>
          <a:bodyPr lIns="50800" tIns="50800" rIns="50800" bIns="50800" anchor="t">
            <a:noAutofit/>
          </a:bodyPr>
          <a:lstStyle/>
          <a:p>
            <a:pPr marL="0" indent="0">
              <a:lnSpc>
                <a:spcPct val="100000"/>
              </a:lnSpc>
              <a:spcBef>
                <a:spcPts val="0"/>
              </a:spcBef>
              <a:buNone/>
            </a:pPr>
            <a:endParaRPr lang="en-US" sz="36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3600" b="1" dirty="0">
                <a:latin typeface="Arial" panose="020B0604020202020204" pitchFamily="34" charset="0"/>
                <a:cs typeface="Arial" panose="020B0604020202020204" pitchFamily="34" charset="0"/>
              </a:rPr>
              <a:t>Goal: </a:t>
            </a:r>
            <a:endParaRPr lang="en-US" sz="3600" dirty="0">
              <a:latin typeface="Arial" panose="020B0604020202020204" pitchFamily="34" charset="0"/>
              <a:cs typeface="Arial" panose="020B0604020202020204" pitchFamily="34" charset="0"/>
            </a:endParaRPr>
          </a:p>
          <a:p>
            <a:pPr hangingPunct="1">
              <a:lnSpc>
                <a:spcPct val="150000"/>
              </a:lnSpc>
              <a:spcBef>
                <a:spcPts val="0"/>
              </a:spcBef>
            </a:pPr>
            <a:r>
              <a:rPr lang="en-US" sz="3600" dirty="0">
                <a:latin typeface="Arial" panose="020B0604020202020204" pitchFamily="34" charset="0"/>
                <a:cs typeface="Arial" panose="020B0604020202020204" pitchFamily="34" charset="0"/>
              </a:rPr>
              <a:t>Identify COVID-19 fatalities .</a:t>
            </a:r>
          </a:p>
          <a:p>
            <a:pPr hangingPunct="1">
              <a:lnSpc>
                <a:spcPct val="150000"/>
              </a:lnSpc>
              <a:spcBef>
                <a:spcPts val="0"/>
              </a:spcBef>
            </a:pPr>
            <a:r>
              <a:rPr lang="en-US" sz="3600" dirty="0">
                <a:latin typeface="Arial" panose="020B0604020202020204" pitchFamily="34" charset="0"/>
                <a:cs typeface="Arial" panose="020B0604020202020204" pitchFamily="34" charset="0"/>
              </a:rPr>
              <a:t>Analyze total deaths and new cases per million by country.</a:t>
            </a:r>
            <a:endParaRPr lang="en-US" sz="3600" b="1" dirty="0">
              <a:latin typeface="Arial" panose="020B0604020202020204" pitchFamily="34" charset="0"/>
              <a:cs typeface="Arial" panose="020B0604020202020204" pitchFamily="34" charset="0"/>
            </a:endParaRPr>
          </a:p>
          <a:p>
            <a:pPr marL="0" indent="0" hangingPunct="1">
              <a:lnSpc>
                <a:spcPct val="150000"/>
              </a:lnSpc>
              <a:spcBef>
                <a:spcPts val="0"/>
              </a:spcBef>
              <a:buNone/>
            </a:pPr>
            <a:endParaRPr lang="en-US" sz="3600" b="1" dirty="0">
              <a:latin typeface="Arial" panose="020B0604020202020204" pitchFamily="34" charset="0"/>
              <a:cs typeface="Arial" panose="020B0604020202020204" pitchFamily="34" charset="0"/>
            </a:endParaRPr>
          </a:p>
          <a:p>
            <a:pPr marL="0" indent="0">
              <a:lnSpc>
                <a:spcPct val="100000"/>
              </a:lnSpc>
              <a:spcBef>
                <a:spcPts val="0"/>
              </a:spcBef>
              <a:buNone/>
            </a:pPr>
            <a:r>
              <a:rPr lang="en-US" sz="3600" b="1" dirty="0">
                <a:latin typeface="Arial" panose="020B0604020202020204" pitchFamily="34" charset="0"/>
                <a:cs typeface="Arial" panose="020B0604020202020204" pitchFamily="34" charset="0"/>
              </a:rPr>
              <a:t>How:</a:t>
            </a:r>
          </a:p>
          <a:p>
            <a:pPr hangingPunct="1">
              <a:lnSpc>
                <a:spcPct val="150000"/>
              </a:lnSpc>
              <a:spcBef>
                <a:spcPts val="0"/>
              </a:spcBef>
            </a:pPr>
            <a:r>
              <a:rPr lang="en-US" sz="3600" dirty="0">
                <a:latin typeface="Arial" panose="020B0604020202020204" pitchFamily="34" charset="0"/>
                <a:cs typeface="Arial" panose="020B0604020202020204" pitchFamily="34" charset="0"/>
              </a:rPr>
              <a:t>Utilize Tableau to create a global heatmap.</a:t>
            </a:r>
          </a:p>
          <a:p>
            <a:pPr hangingPunct="1">
              <a:lnSpc>
                <a:spcPct val="150000"/>
              </a:lnSpc>
              <a:spcBef>
                <a:spcPts val="0"/>
              </a:spcBef>
            </a:pPr>
            <a:r>
              <a:rPr lang="en-US" sz="3600" dirty="0">
                <a:latin typeface="Arial" panose="020B0604020202020204" pitchFamily="34" charset="0"/>
                <a:cs typeface="Arial" panose="020B0604020202020204" pitchFamily="34" charset="0"/>
              </a:rPr>
              <a:t>Color data scales by severity of COVID-19 outbreak; the more deaths the darker the color.</a:t>
            </a:r>
            <a:endParaRPr lang="en-US" sz="3600" i="1" dirty="0">
              <a:latin typeface="Arial" panose="020B0604020202020204" pitchFamily="34" charset="0"/>
              <a:cs typeface="Arial" panose="020B0604020202020204" pitchFamily="34" charset="0"/>
            </a:endParaRPr>
          </a:p>
          <a:p>
            <a:pPr marL="0" indent="0">
              <a:lnSpc>
                <a:spcPct val="100000"/>
              </a:lnSpc>
              <a:spcBef>
                <a:spcPts val="0"/>
              </a:spcBef>
              <a:buNone/>
            </a:pPr>
            <a:endParaRPr lang="en-US" sz="3600" dirty="0">
              <a:latin typeface="Arial" panose="020B0604020202020204" pitchFamily="34" charset="0"/>
              <a:cs typeface="Arial" panose="020B0604020202020204" pitchFamily="34" charset="0"/>
            </a:endParaRPr>
          </a:p>
          <a:p>
            <a:pPr lvl="1" indent="0">
              <a:lnSpc>
                <a:spcPct val="100000"/>
              </a:lnSpc>
              <a:spcBef>
                <a:spcPts val="0"/>
              </a:spcBef>
              <a:buNone/>
            </a:pPr>
            <a:endParaRPr lang="en-US" sz="3600" i="1" dirty="0">
              <a:latin typeface="Arial" panose="020B0604020202020204" pitchFamily="34" charset="0"/>
              <a:cs typeface="Arial" panose="020B0604020202020204" pitchFamily="34" charset="0"/>
            </a:endParaRPr>
          </a:p>
        </p:txBody>
      </p:sp>
      <p:pic>
        <p:nvPicPr>
          <p:cNvPr id="6" name="Image">
            <a:extLst>
              <a:ext uri="{FF2B5EF4-FFF2-40B4-BE49-F238E27FC236}">
                <a16:creationId xmlns:a16="http://schemas.microsoft.com/office/drawing/2014/main" id="{B72AAC94-A0B9-8044-BF9C-A9C12D1A4C4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9" name="Analysis #1 - Background">
            <a:extLst>
              <a:ext uri="{FF2B5EF4-FFF2-40B4-BE49-F238E27FC236}">
                <a16:creationId xmlns:a16="http://schemas.microsoft.com/office/drawing/2014/main" id="{28A2F882-6DB5-894B-A516-F9FBD0AFAA3E}"/>
              </a:ext>
            </a:extLst>
          </p:cNvPr>
          <p:cNvSpPr txBox="1"/>
          <p:nvPr/>
        </p:nvSpPr>
        <p:spPr>
          <a:xfrm>
            <a:off x="1206499" y="2255896"/>
            <a:ext cx="21971001" cy="9347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algn="l" defTabSz="825500">
              <a:defRPr sz="5500" b="1">
                <a:solidFill>
                  <a:srgbClr val="000000"/>
                </a:solidFill>
              </a:defRPr>
            </a:lvl1pPr>
          </a:lstStyle>
          <a:p>
            <a:r>
              <a:rPr lang="en-US">
                <a:latin typeface="Arial" panose="020B0604020202020204" pitchFamily="34" charset="0"/>
                <a:cs typeface="Arial" panose="020B0604020202020204" pitchFamily="34" charset="0"/>
              </a:rPr>
              <a:t>Introduction</a:t>
            </a:r>
            <a:r>
              <a:rPr>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4 </a:t>
            </a:r>
            <a:endParaRPr>
              <a:latin typeface="Arial" panose="020B0604020202020204" pitchFamily="34" charset="0"/>
              <a:cs typeface="Arial" panose="020B0604020202020204" pitchFamily="34" charset="0"/>
            </a:endParaRPr>
          </a:p>
        </p:txBody>
      </p:sp>
      <p:sp>
        <p:nvSpPr>
          <p:cNvPr id="11" name="Feature performance.">
            <a:extLst>
              <a:ext uri="{FF2B5EF4-FFF2-40B4-BE49-F238E27FC236}">
                <a16:creationId xmlns:a16="http://schemas.microsoft.com/office/drawing/2014/main" id="{28BB4D47-A5C7-B741-967F-9B5209060FE4}"/>
              </a:ext>
            </a:extLst>
          </p:cNvPr>
          <p:cNvSpPr txBox="1">
            <a:spLocks noGrp="1"/>
          </p:cNvSpPr>
          <p:nvPr>
            <p:ph type="title"/>
          </p:nvPr>
        </p:nvSpPr>
        <p:spPr>
          <a:xfrm>
            <a:off x="1206499" y="1079499"/>
            <a:ext cx="21971001" cy="1433164"/>
          </a:xfrm>
          <a:prstGeom prst="rect">
            <a:avLst/>
          </a:prstGeom>
        </p:spPr>
        <p:txBody>
          <a:bodyPr lIns="50800" tIns="50800" rIns="50800" bIns="50800" anchor="t">
            <a:normAutofit/>
          </a:bodyPr>
          <a:lstStyle/>
          <a:p>
            <a:r>
              <a:rPr lang="en-US">
                <a:latin typeface="Arial"/>
                <a:cs typeface="Arial"/>
              </a:rPr>
              <a:t>COVID-19 Total Deaths</a:t>
            </a:r>
            <a:endParaRPr lang="en-US"/>
          </a:p>
        </p:txBody>
      </p:sp>
      <p:pic>
        <p:nvPicPr>
          <p:cNvPr id="3" name="Picture 3" descr="Text&#10;&#10;Description automatically generated">
            <a:extLst>
              <a:ext uri="{FF2B5EF4-FFF2-40B4-BE49-F238E27FC236}">
                <a16:creationId xmlns:a16="http://schemas.microsoft.com/office/drawing/2014/main" id="{3EC23FD7-CFDB-4F47-8233-BFC39CF66EE0}"/>
              </a:ext>
            </a:extLst>
          </p:cNvPr>
          <p:cNvPicPr>
            <a:picLocks noChangeAspect="1"/>
          </p:cNvPicPr>
          <p:nvPr/>
        </p:nvPicPr>
        <p:blipFill>
          <a:blip r:embed="rId4"/>
          <a:stretch>
            <a:fillRect/>
          </a:stretch>
        </p:blipFill>
        <p:spPr>
          <a:xfrm>
            <a:off x="1622652" y="10278868"/>
            <a:ext cx="15484167" cy="2456418"/>
          </a:xfrm>
          <a:prstGeom prst="rect">
            <a:avLst/>
          </a:prstGeom>
        </p:spPr>
      </p:pic>
    </p:spTree>
    <p:extLst>
      <p:ext uri="{BB962C8B-B14F-4D97-AF65-F5344CB8AC3E}">
        <p14:creationId xmlns:p14="http://schemas.microsoft.com/office/powerpoint/2010/main" val="86504461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495ADB51-34EB-D147-848A-A069EB1B712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8" name="Check-ins per day.">
            <a:extLst>
              <a:ext uri="{FF2B5EF4-FFF2-40B4-BE49-F238E27FC236}">
                <a16:creationId xmlns:a16="http://schemas.microsoft.com/office/drawing/2014/main" id="{3AF6C105-56C4-D444-BFB9-20759BFC6F0D}"/>
              </a:ext>
            </a:extLst>
          </p:cNvPr>
          <p:cNvSpPr txBox="1">
            <a:spLocks noGrp="1"/>
          </p:cNvSpPr>
          <p:nvPr>
            <p:ph type="title"/>
          </p:nvPr>
        </p:nvSpPr>
        <p:spPr>
          <a:xfrm>
            <a:off x="1206500" y="1079500"/>
            <a:ext cx="21971000" cy="1433163"/>
          </a:xfrm>
          <a:prstGeom prst="rect">
            <a:avLst/>
          </a:prstGeom>
        </p:spPr>
        <p:txBody>
          <a:bodyPr lIns="50800" tIns="50800" rIns="50800" bIns="50800" anchor="t">
            <a:normAutofit/>
          </a:bodyPr>
          <a:lstStyle/>
          <a:p>
            <a:r>
              <a:rPr lang="en-US">
                <a:latin typeface="Arial" panose="020B0604020202020204" pitchFamily="34" charset="0"/>
                <a:cs typeface="Arial" panose="020B0604020202020204" pitchFamily="34" charset="0"/>
              </a:rPr>
              <a:t>Total Deaths</a:t>
            </a:r>
            <a:endParaRPr>
              <a:latin typeface="Arial" panose="020B0604020202020204" pitchFamily="34" charset="0"/>
              <a:cs typeface="Arial" panose="020B0604020202020204" pitchFamily="34" charset="0"/>
            </a:endParaRPr>
          </a:p>
        </p:txBody>
      </p:sp>
      <p:sp>
        <p:nvSpPr>
          <p:cNvPr id="9" name="Analysis #2 - Background">
            <a:extLst>
              <a:ext uri="{FF2B5EF4-FFF2-40B4-BE49-F238E27FC236}">
                <a16:creationId xmlns:a16="http://schemas.microsoft.com/office/drawing/2014/main" id="{0AE266C3-834E-0140-AC2C-3A705F0BEF7F}"/>
              </a:ext>
            </a:extLst>
          </p:cNvPr>
          <p:cNvSpPr txBox="1"/>
          <p:nvPr/>
        </p:nvSpPr>
        <p:spPr>
          <a:xfrm>
            <a:off x="1206500" y="2255896"/>
            <a:ext cx="21971001" cy="9347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 </a:t>
            </a:r>
            <a:r>
              <a:rPr lang="en-US">
                <a:latin typeface="Arial" panose="020B0604020202020204" pitchFamily="34" charset="0"/>
                <a:cs typeface="Arial" panose="020B0604020202020204" pitchFamily="34" charset="0"/>
              </a:rPr>
              <a:t>4 –</a:t>
            </a:r>
            <a:r>
              <a:rPr>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Total Death Heat Map</a:t>
            </a:r>
            <a:endParaRPr>
              <a:latin typeface="Arial" panose="020B0604020202020204" pitchFamily="34" charset="0"/>
              <a:cs typeface="Arial" panose="020B0604020202020204" pitchFamily="34" charset="0"/>
            </a:endParaRPr>
          </a:p>
        </p:txBody>
      </p:sp>
      <p:pic>
        <p:nvPicPr>
          <p:cNvPr id="7" name="slide22" descr="Dashboard 3">
            <a:extLst>
              <a:ext uri="{FF2B5EF4-FFF2-40B4-BE49-F238E27FC236}">
                <a16:creationId xmlns:a16="http://schemas.microsoft.com/office/drawing/2014/main" id="{C4B3F60A-A3FD-4A57-B8E0-A33B8E56A4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6499" y="3190674"/>
            <a:ext cx="12910554" cy="10328443"/>
          </a:xfrm>
          <a:prstGeom prst="rect">
            <a:avLst/>
          </a:prstGeom>
        </p:spPr>
      </p:pic>
      <p:sp>
        <p:nvSpPr>
          <p:cNvPr id="11" name="TextBox 10">
            <a:extLst>
              <a:ext uri="{FF2B5EF4-FFF2-40B4-BE49-F238E27FC236}">
                <a16:creationId xmlns:a16="http://schemas.microsoft.com/office/drawing/2014/main" id="{E24D6D79-0FA3-4586-8E46-F22C4DD7E7C0}"/>
              </a:ext>
            </a:extLst>
          </p:cNvPr>
          <p:cNvSpPr txBox="1"/>
          <p:nvPr/>
        </p:nvSpPr>
        <p:spPr>
          <a:xfrm>
            <a:off x="13626414" y="5071043"/>
            <a:ext cx="7568773" cy="52116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2438338" rtl="0" fontAlgn="auto" latinLnBrk="0" hangingPunct="0">
              <a:lnSpc>
                <a:spcPct val="100000"/>
              </a:lnSpc>
              <a:spcBef>
                <a:spcPts val="0"/>
              </a:spcBef>
              <a:spcAft>
                <a:spcPts val="0"/>
              </a:spcAft>
              <a:buClrTx/>
              <a:buSzTx/>
              <a:tabLst/>
            </a:pPr>
            <a:r>
              <a:rPr kumimoji="0" lang="en-US" sz="4000" b="1" i="0" u="none" strike="noStrike" cap="none" spc="0" normalizeH="0" baseline="0">
                <a:ln>
                  <a:noFill/>
                </a:ln>
                <a:solidFill>
                  <a:srgbClr val="000000"/>
                </a:solidFill>
                <a:effectLst/>
                <a:uFillTx/>
                <a:latin typeface="Arial"/>
                <a:cs typeface="Arial"/>
                <a:sym typeface="Helvetica Neue"/>
              </a:rPr>
              <a:t>Total Death by </a:t>
            </a:r>
            <a:r>
              <a:rPr lang="en-US" sz="4000" b="1">
                <a:solidFill>
                  <a:srgbClr val="000000"/>
                </a:solidFill>
                <a:latin typeface="Arial"/>
                <a:cs typeface="Arial"/>
              </a:rPr>
              <a:t>Country</a:t>
            </a:r>
            <a:endParaRPr kumimoji="0" lang="en-US" sz="4000" b="1"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Helvetica Neue"/>
            </a:endParaRP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India: 189,544</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United States: 571,197</a:t>
            </a:r>
          </a:p>
          <a:p>
            <a:pPr marL="571500" indent="-571500" algn="l">
              <a:buFont typeface="Arial" panose="020B0604020202020204" pitchFamily="34" charset="0"/>
              <a:buChar char="•"/>
            </a:pPr>
            <a:r>
              <a:rPr lang="en-US" sz="3600">
                <a:solidFill>
                  <a:srgbClr val="000000"/>
                </a:solidFill>
                <a:latin typeface="Arial" panose="020B0604020202020204" pitchFamily="34" charset="0"/>
                <a:cs typeface="Arial" panose="020B0604020202020204" pitchFamily="34" charset="0"/>
              </a:rPr>
              <a:t>Hungary: 26,208</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lang="en-US" sz="3600">
              <a:solidFill>
                <a:srgbClr val="000000"/>
              </a:solidFill>
              <a:latin typeface="Arial" panose="020B0604020202020204" pitchFamily="34" charset="0"/>
              <a:cs typeface="Arial" panose="020B0604020202020204" pitchFamily="34" charset="0"/>
            </a:endParaRPr>
          </a:p>
          <a:p>
            <a:pPr marR="0" algn="l" defTabSz="2438338" rtl="0" fontAlgn="auto" latinLnBrk="0" hangingPunct="0">
              <a:lnSpc>
                <a:spcPct val="100000"/>
              </a:lnSpc>
              <a:spcBef>
                <a:spcPts val="0"/>
              </a:spcBef>
              <a:spcAft>
                <a:spcPts val="0"/>
              </a:spcAft>
              <a:buClrTx/>
              <a:buSzTx/>
              <a:tabLst/>
            </a:pPr>
            <a:r>
              <a:rPr lang="en-US" sz="4000" b="1">
                <a:solidFill>
                  <a:srgbClr val="000000"/>
                </a:solidFill>
                <a:latin typeface="Arial" panose="020B0604020202020204" pitchFamily="34" charset="0"/>
                <a:cs typeface="Arial" panose="020B0604020202020204" pitchFamily="34" charset="0"/>
              </a:rPr>
              <a:t>Total Death Per Million</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India: 137</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United States: 1,726</a:t>
            </a:r>
          </a:p>
          <a:p>
            <a:pPr marL="571500" marR="0" indent="-5715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US" sz="3600">
                <a:solidFill>
                  <a:srgbClr val="000000"/>
                </a:solidFill>
                <a:latin typeface="Arial" panose="020B0604020202020204" pitchFamily="34" charset="0"/>
                <a:cs typeface="Arial" panose="020B0604020202020204" pitchFamily="34" charset="0"/>
              </a:rPr>
              <a:t>Hungary: 2,713</a:t>
            </a:r>
          </a:p>
        </p:txBody>
      </p:sp>
      <p:sp>
        <p:nvSpPr>
          <p:cNvPr id="12" name="Rectangle: Rounded Corners 11">
            <a:extLst>
              <a:ext uri="{FF2B5EF4-FFF2-40B4-BE49-F238E27FC236}">
                <a16:creationId xmlns:a16="http://schemas.microsoft.com/office/drawing/2014/main" id="{16B55B26-D292-4D8A-8108-162EA3BBB659}"/>
              </a:ext>
            </a:extLst>
          </p:cNvPr>
          <p:cNvSpPr/>
          <p:nvPr/>
        </p:nvSpPr>
        <p:spPr>
          <a:xfrm>
            <a:off x="1899945" y="5828596"/>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Rectangle: Rounded Corners 12">
            <a:extLst>
              <a:ext uri="{FF2B5EF4-FFF2-40B4-BE49-F238E27FC236}">
                <a16:creationId xmlns:a16="http://schemas.microsoft.com/office/drawing/2014/main" id="{3DDDEC6C-6A11-493C-8B8B-CA625D03ACB9}"/>
              </a:ext>
            </a:extLst>
          </p:cNvPr>
          <p:cNvSpPr/>
          <p:nvPr/>
        </p:nvSpPr>
        <p:spPr>
          <a:xfrm>
            <a:off x="10662365" y="6796784"/>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Rounded Corners 13">
            <a:extLst>
              <a:ext uri="{FF2B5EF4-FFF2-40B4-BE49-F238E27FC236}">
                <a16:creationId xmlns:a16="http://schemas.microsoft.com/office/drawing/2014/main" id="{2D54A12F-6B32-4741-A49B-1622B20F1EDE}"/>
              </a:ext>
            </a:extLst>
          </p:cNvPr>
          <p:cNvSpPr/>
          <p:nvPr/>
        </p:nvSpPr>
        <p:spPr>
          <a:xfrm>
            <a:off x="1899945" y="10946162"/>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Rectangle: Rounded Corners 14">
            <a:extLst>
              <a:ext uri="{FF2B5EF4-FFF2-40B4-BE49-F238E27FC236}">
                <a16:creationId xmlns:a16="http://schemas.microsoft.com/office/drawing/2014/main" id="{74D25D76-705B-444A-99CD-8929EFBFB9F0}"/>
              </a:ext>
            </a:extLst>
          </p:cNvPr>
          <p:cNvSpPr/>
          <p:nvPr/>
        </p:nvSpPr>
        <p:spPr>
          <a:xfrm>
            <a:off x="10662365" y="11945086"/>
            <a:ext cx="1288868" cy="627017"/>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86172902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a:extLst>
              <a:ext uri="{FF2B5EF4-FFF2-40B4-BE49-F238E27FC236}">
                <a16:creationId xmlns:a16="http://schemas.microsoft.com/office/drawing/2014/main" id="{495ADB51-34EB-D147-848A-A069EB1B712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8" name="Check-ins per day.">
            <a:extLst>
              <a:ext uri="{FF2B5EF4-FFF2-40B4-BE49-F238E27FC236}">
                <a16:creationId xmlns:a16="http://schemas.microsoft.com/office/drawing/2014/main" id="{3AF6C105-56C4-D444-BFB9-20759BFC6F0D}"/>
              </a:ext>
            </a:extLst>
          </p:cNvPr>
          <p:cNvSpPr txBox="1">
            <a:spLocks noGrp="1"/>
          </p:cNvSpPr>
          <p:nvPr>
            <p:ph type="title"/>
          </p:nvPr>
        </p:nvSpPr>
        <p:spPr>
          <a:xfrm>
            <a:off x="1206500" y="1079500"/>
            <a:ext cx="21971000" cy="1433163"/>
          </a:xfrm>
          <a:prstGeom prst="rect">
            <a:avLst/>
          </a:prstGeom>
        </p:spPr>
        <p:txBody>
          <a:bodyPr lIns="50800" tIns="50800" rIns="50800" bIns="50800" anchor="t">
            <a:normAutofit/>
          </a:bodyPr>
          <a:lstStyle/>
          <a:p>
            <a:r>
              <a:rPr lang="en-US">
                <a:latin typeface="Arial" panose="020B0604020202020204" pitchFamily="34" charset="0"/>
                <a:cs typeface="Arial" panose="020B0604020202020204" pitchFamily="34" charset="0"/>
              </a:rPr>
              <a:t>Total Deaths</a:t>
            </a:r>
            <a:endParaRPr>
              <a:latin typeface="Arial" panose="020B0604020202020204" pitchFamily="34" charset="0"/>
              <a:cs typeface="Arial" panose="020B0604020202020204" pitchFamily="34" charset="0"/>
            </a:endParaRPr>
          </a:p>
        </p:txBody>
      </p:sp>
      <p:sp>
        <p:nvSpPr>
          <p:cNvPr id="9" name="Analysis #2 - Background">
            <a:extLst>
              <a:ext uri="{FF2B5EF4-FFF2-40B4-BE49-F238E27FC236}">
                <a16:creationId xmlns:a16="http://schemas.microsoft.com/office/drawing/2014/main" id="{0AE266C3-834E-0140-AC2C-3A705F0BEF7F}"/>
              </a:ext>
            </a:extLst>
          </p:cNvPr>
          <p:cNvSpPr txBox="1"/>
          <p:nvPr/>
        </p:nvSpPr>
        <p:spPr>
          <a:xfrm>
            <a:off x="1206500" y="2255896"/>
            <a:ext cx="21971001" cy="9347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algn="l" defTabSz="825500">
              <a:defRPr sz="5500" b="1">
                <a:solidFill>
                  <a:srgbClr val="000000"/>
                </a:solidFill>
              </a:defRPr>
            </a:lvl1pPr>
          </a:lstStyle>
          <a:p>
            <a:r>
              <a:rPr>
                <a:latin typeface="Arial" panose="020B0604020202020204" pitchFamily="34" charset="0"/>
                <a:cs typeface="Arial" panose="020B0604020202020204" pitchFamily="34" charset="0"/>
              </a:rPr>
              <a:t>Analysis </a:t>
            </a:r>
            <a:r>
              <a:rPr lang="en-US">
                <a:latin typeface="Arial" panose="020B0604020202020204" pitchFamily="34" charset="0"/>
                <a:cs typeface="Arial" panose="020B0604020202020204" pitchFamily="34" charset="0"/>
              </a:rPr>
              <a:t>4 –</a:t>
            </a:r>
            <a:r>
              <a:rPr>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Conclusion</a:t>
            </a:r>
            <a:endParaRPr>
              <a:latin typeface="Arial" panose="020B0604020202020204" pitchFamily="34" charset="0"/>
              <a:cs typeface="Arial" panose="020B0604020202020204" pitchFamily="34" charset="0"/>
            </a:endParaRPr>
          </a:p>
        </p:txBody>
      </p:sp>
      <p:sp>
        <p:nvSpPr>
          <p:cNvPr id="10" name="KEY POINT - example: increasing for X years reaches peak…">
            <a:extLst>
              <a:ext uri="{FF2B5EF4-FFF2-40B4-BE49-F238E27FC236}">
                <a16:creationId xmlns:a16="http://schemas.microsoft.com/office/drawing/2014/main" id="{DC712B0C-9F1C-4144-88F8-5968711EC4DC}"/>
              </a:ext>
            </a:extLst>
          </p:cNvPr>
          <p:cNvSpPr txBox="1">
            <a:spLocks/>
          </p:cNvSpPr>
          <p:nvPr/>
        </p:nvSpPr>
        <p:spPr>
          <a:xfrm>
            <a:off x="1206500" y="3618918"/>
            <a:ext cx="20477843" cy="901758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t">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hangingPunct="1">
              <a:lnSpc>
                <a:spcPct val="100000"/>
              </a:lnSpc>
              <a:spcBef>
                <a:spcPts val="0"/>
              </a:spcBef>
              <a:buFontTx/>
              <a:buNone/>
            </a:pPr>
            <a:r>
              <a:rPr lang="en-US" sz="3600" b="1">
                <a:latin typeface="Arial"/>
                <a:cs typeface="Arial"/>
              </a:rPr>
              <a:t>Key Findings:</a:t>
            </a:r>
          </a:p>
          <a:p>
            <a:pPr marL="0" indent="0" hangingPunct="1">
              <a:lnSpc>
                <a:spcPct val="100000"/>
              </a:lnSpc>
              <a:spcBef>
                <a:spcPts val="0"/>
              </a:spcBef>
              <a:buFontTx/>
              <a:buNone/>
            </a:pPr>
            <a:endParaRPr lang="en-US" sz="3600" b="1">
              <a:latin typeface="Arial" panose="020B0604020202020204" pitchFamily="34" charset="0"/>
              <a:cs typeface="Arial" panose="020B0604020202020204" pitchFamily="34" charset="0"/>
            </a:endParaRPr>
          </a:p>
          <a:p>
            <a:pPr hangingPunct="1">
              <a:lnSpc>
                <a:spcPct val="150000"/>
              </a:lnSpc>
              <a:spcBef>
                <a:spcPts val="0"/>
              </a:spcBef>
            </a:pPr>
            <a:r>
              <a:rPr lang="en-US" sz="3600">
                <a:latin typeface="Arial"/>
                <a:cs typeface="Arial"/>
              </a:rPr>
              <a:t>The total death showed the United State is the highest as 571,197, however, Hungary is the highest as 2,713 in total death per million.</a:t>
            </a:r>
            <a:endParaRPr lang="en-US" sz="3600">
              <a:latin typeface="Helvetica Neue"/>
              <a:cs typeface="Arial"/>
            </a:endParaRPr>
          </a:p>
          <a:p>
            <a:pPr>
              <a:lnSpc>
                <a:spcPct val="110000"/>
              </a:lnSpc>
            </a:pPr>
            <a:r>
              <a:rPr lang="en-US" sz="3600">
                <a:latin typeface="Arial"/>
                <a:cs typeface="Arial"/>
              </a:rPr>
              <a:t>Dimension: Location</a:t>
            </a:r>
          </a:p>
          <a:p>
            <a:pPr>
              <a:lnSpc>
                <a:spcPct val="110000"/>
              </a:lnSpc>
            </a:pPr>
            <a:r>
              <a:rPr lang="en-US" sz="3600">
                <a:latin typeface="Arial"/>
                <a:cs typeface="Arial"/>
              </a:rPr>
              <a:t>Measure 1: SUM(Total Death)</a:t>
            </a:r>
          </a:p>
          <a:p>
            <a:pPr>
              <a:lnSpc>
                <a:spcPct val="110000"/>
              </a:lnSpc>
            </a:pPr>
            <a:r>
              <a:rPr lang="en-US" sz="3600">
                <a:latin typeface="Arial"/>
                <a:cs typeface="Arial"/>
              </a:rPr>
              <a:t>Measure 2: SUM(Total Death Per Million)</a:t>
            </a:r>
          </a:p>
          <a:p>
            <a:pPr>
              <a:lnSpc>
                <a:spcPct val="110000"/>
              </a:lnSpc>
            </a:pPr>
            <a:r>
              <a:rPr lang="en-US" sz="3600">
                <a:latin typeface="Arial"/>
                <a:ea typeface="+mn-lt"/>
                <a:cs typeface="Arial"/>
              </a:rPr>
              <a:t>Filtered by 4/23/2021</a:t>
            </a:r>
          </a:p>
          <a:p>
            <a:pPr hangingPunct="1">
              <a:lnSpc>
                <a:spcPct val="150000"/>
              </a:lnSpc>
              <a:spcBef>
                <a:spcPts val="0"/>
              </a:spcBef>
            </a:pPr>
            <a:endParaRPr lang="en-US" sz="3600">
              <a:latin typeface="Arial" panose="020B0604020202020204" pitchFamily="34" charset="0"/>
              <a:cs typeface="Arial" panose="020B0604020202020204" pitchFamily="34" charset="0"/>
            </a:endParaRPr>
          </a:p>
          <a:p>
            <a:pPr marL="0" indent="0" hangingPunct="1">
              <a:lnSpc>
                <a:spcPct val="150000"/>
              </a:lnSpc>
              <a:spcBef>
                <a:spcPts val="0"/>
              </a:spcBef>
              <a:buNone/>
            </a:pPr>
            <a:endParaRPr lang="en-US" sz="3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86870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3F07C-99A0-9449-B9C5-B66BAA077BF8}"/>
              </a:ext>
            </a:extLst>
          </p:cNvPr>
          <p:cNvSpPr>
            <a:spLocks noGrp="1"/>
          </p:cNvSpPr>
          <p:nvPr>
            <p:ph type="title"/>
          </p:nvPr>
        </p:nvSpPr>
        <p:spPr>
          <a:xfrm>
            <a:off x="1206500" y="5424837"/>
            <a:ext cx="21971000" cy="1433163"/>
          </a:xfrm>
        </p:spPr>
        <p:txBody>
          <a:bodyPr/>
          <a:lstStyle/>
          <a:p>
            <a:pPr algn="ctr"/>
            <a:r>
              <a:rPr lang="en-US">
                <a:latin typeface="Arial" panose="020B0604020202020204" pitchFamily="34" charset="0"/>
                <a:cs typeface="Arial" panose="020B0604020202020204" pitchFamily="34" charset="0"/>
              </a:rPr>
              <a:t>Questions?</a:t>
            </a:r>
          </a:p>
        </p:txBody>
      </p:sp>
      <p:pic>
        <p:nvPicPr>
          <p:cNvPr id="3" name="Image">
            <a:extLst>
              <a:ext uri="{FF2B5EF4-FFF2-40B4-BE49-F238E27FC236}">
                <a16:creationId xmlns:a16="http://schemas.microsoft.com/office/drawing/2014/main" id="{B7E34E6E-47E9-6D43-8E8E-CA73A15CAA8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Tree>
    <p:extLst>
      <p:ext uri="{BB962C8B-B14F-4D97-AF65-F5344CB8AC3E}">
        <p14:creationId xmlns:p14="http://schemas.microsoft.com/office/powerpoint/2010/main" val="231797164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descr="Text&#10;&#10;Description automatically generated">
            <a:extLst>
              <a:ext uri="{FF2B5EF4-FFF2-40B4-BE49-F238E27FC236}">
                <a16:creationId xmlns:a16="http://schemas.microsoft.com/office/drawing/2014/main" id="{671E19A8-FC41-4304-BE5F-C89E881979B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1195187" y="401487"/>
            <a:ext cx="2435397" cy="2789188"/>
          </a:xfrm>
          <a:prstGeom prst="rect">
            <a:avLst/>
          </a:prstGeom>
          <a:ln w="12700">
            <a:miter lim="400000"/>
          </a:ln>
        </p:spPr>
      </p:pic>
      <p:sp>
        <p:nvSpPr>
          <p:cNvPr id="14" name="TextBox 13">
            <a:extLst>
              <a:ext uri="{FF2B5EF4-FFF2-40B4-BE49-F238E27FC236}">
                <a16:creationId xmlns:a16="http://schemas.microsoft.com/office/drawing/2014/main" id="{DAB48658-5C13-42B1-9189-6F988DD02576}"/>
              </a:ext>
            </a:extLst>
          </p:cNvPr>
          <p:cNvSpPr txBox="1"/>
          <p:nvPr/>
        </p:nvSpPr>
        <p:spPr>
          <a:xfrm>
            <a:off x="445501" y="792771"/>
            <a:ext cx="22171291" cy="2718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8500" b="1">
                <a:solidFill>
                  <a:schemeClr val="bg2">
                    <a:lumMod val="10000"/>
                  </a:schemeClr>
                </a:solidFill>
                <a:latin typeface="Arial"/>
                <a:cs typeface="Arial"/>
              </a:rPr>
              <a:t>Data Sources</a:t>
            </a:r>
            <a:endParaRPr lang="en-US" sz="8500" b="1">
              <a:solidFill>
                <a:schemeClr val="bg2">
                  <a:lumMod val="10000"/>
                </a:schemeClr>
              </a:solidFill>
              <a:latin typeface="Arial"/>
              <a:ea typeface="+mn-lt"/>
              <a:cs typeface="Arial"/>
            </a:endParaRPr>
          </a:p>
          <a:p>
            <a:pPr algn="l"/>
            <a:endParaRPr lang="en-US" sz="8500" b="1">
              <a:solidFill>
                <a:schemeClr val="bg2">
                  <a:lumMod val="10000"/>
                </a:schemeClr>
              </a:solidFill>
              <a:latin typeface="Arial"/>
            </a:endParaRPr>
          </a:p>
        </p:txBody>
      </p:sp>
      <p:sp>
        <p:nvSpPr>
          <p:cNvPr id="17" name="TextBox 16">
            <a:extLst>
              <a:ext uri="{FF2B5EF4-FFF2-40B4-BE49-F238E27FC236}">
                <a16:creationId xmlns:a16="http://schemas.microsoft.com/office/drawing/2014/main" id="{0709BB40-99F4-4129-8409-ECD61A401CDC}"/>
              </a:ext>
            </a:extLst>
          </p:cNvPr>
          <p:cNvSpPr txBox="1"/>
          <p:nvPr/>
        </p:nvSpPr>
        <p:spPr>
          <a:xfrm>
            <a:off x="444146" y="3581508"/>
            <a:ext cx="22729703" cy="93358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4000">
                <a:solidFill>
                  <a:schemeClr val="bg2">
                    <a:lumMod val="10000"/>
                  </a:schemeClr>
                </a:solidFill>
                <a:latin typeface="Arial" panose="020B0604020202020204" pitchFamily="34" charset="0"/>
                <a:cs typeface="Arial" panose="020B0604020202020204" pitchFamily="34" charset="0"/>
              </a:rPr>
              <a:t>Covid-19 World Case Dataset | 19.3 MB</a:t>
            </a:r>
          </a:p>
          <a:p>
            <a:pPr algn="l"/>
            <a:r>
              <a:rPr lang="en-US" sz="4000">
                <a:latin typeface="Arial" panose="020B0604020202020204" pitchFamily="34" charset="0"/>
                <a:cs typeface="Arial" panose="020B0604020202020204" pitchFamily="34" charset="0"/>
                <a:hlinkClick r:id="rId3"/>
              </a:rPr>
              <a:t>https://raw.githubusercontent.com/owid/covid-19-data/master/public/data/owid-covid-data.csv</a:t>
            </a:r>
            <a:endParaRPr lang="en-US" sz="2000">
              <a:latin typeface="Arial" panose="020B0604020202020204" pitchFamily="34" charset="0"/>
              <a:cs typeface="Arial" panose="020B0604020202020204" pitchFamily="34" charset="0"/>
              <a:hlinkClick r:id="rId3"/>
            </a:endParaRPr>
          </a:p>
          <a:p>
            <a:pPr algn="l"/>
            <a:endParaRPr lang="en-US" sz="4000">
              <a:solidFill>
                <a:schemeClr val="bg2">
                  <a:lumMod val="10000"/>
                </a:schemeClr>
              </a:solidFill>
              <a:latin typeface="Arial" panose="020B0604020202020204" pitchFamily="34" charset="0"/>
              <a:cs typeface="Arial" panose="020B0604020202020204" pitchFamily="34" charset="0"/>
            </a:endParaRPr>
          </a:p>
          <a:p>
            <a:pPr algn="l"/>
            <a:r>
              <a:rPr lang="en-US" sz="4000">
                <a:solidFill>
                  <a:schemeClr val="bg2">
                    <a:lumMod val="10000"/>
                  </a:schemeClr>
                </a:solidFill>
                <a:latin typeface="Arial" panose="020B0604020202020204" pitchFamily="34" charset="0"/>
                <a:cs typeface="Arial" panose="020B0604020202020204" pitchFamily="34" charset="0"/>
              </a:rPr>
              <a:t>Covid-19 World Vaccination Dataset | 857 KB</a:t>
            </a:r>
          </a:p>
          <a:p>
            <a:pPr algn="l"/>
            <a:r>
              <a:rPr lang="en-US" sz="4000">
                <a:latin typeface="Arial" panose="020B0604020202020204" pitchFamily="34" charset="0"/>
                <a:cs typeface="Arial" panose="020B0604020202020204" pitchFamily="34" charset="0"/>
                <a:hlinkClick r:id="rId4"/>
              </a:rPr>
              <a:t>https://raw.githubusercontent.com/owid/covid-19-data/master/public/data/vaccinations/vaccinations.csv</a:t>
            </a:r>
            <a:endParaRPr lang="en-US" sz="2000">
              <a:latin typeface="Arial" panose="020B0604020202020204" pitchFamily="34" charset="0"/>
              <a:cs typeface="Arial" panose="020B0604020202020204" pitchFamily="34" charset="0"/>
              <a:hlinkClick r:id="rId4"/>
            </a:endParaRPr>
          </a:p>
          <a:p>
            <a:pPr algn="l"/>
            <a:endParaRPr lang="en-US" sz="4000">
              <a:solidFill>
                <a:schemeClr val="bg2">
                  <a:lumMod val="10000"/>
                </a:schemeClr>
              </a:solidFill>
              <a:latin typeface="Arial" panose="020B0604020202020204" pitchFamily="34" charset="0"/>
              <a:cs typeface="Arial" panose="020B0604020202020204" pitchFamily="34" charset="0"/>
            </a:endParaRPr>
          </a:p>
          <a:p>
            <a:pPr algn="l"/>
            <a:r>
              <a:rPr lang="en-US" sz="4000">
                <a:solidFill>
                  <a:schemeClr val="bg2">
                    <a:lumMod val="10000"/>
                  </a:schemeClr>
                </a:solidFill>
                <a:latin typeface="Arial" panose="020B0604020202020204" pitchFamily="34" charset="0"/>
                <a:cs typeface="Arial" panose="020B0604020202020204" pitchFamily="34" charset="0"/>
              </a:rPr>
              <a:t>Global Reactions to Covid-19 on Twitter: A Labelled Dataset with Latent Topic, Sentiment and Emotion Attributes | 5.56 GB</a:t>
            </a:r>
          </a:p>
          <a:p>
            <a:pPr algn="l"/>
            <a:r>
              <a:rPr lang="en-US" sz="4000">
                <a:latin typeface="Arial" panose="020B0604020202020204" pitchFamily="34" charset="0"/>
                <a:ea typeface="+mn-lt"/>
                <a:cs typeface="Arial" panose="020B0604020202020204" pitchFamily="34" charset="0"/>
                <a:hlinkClick r:id="rId5"/>
              </a:rPr>
              <a:t>https://www.openicpsr.org/openicpsr/project/120321/version/V6/view%3Bjsessionid=947AC84E86D639FAE3F8F846446C91B0</a:t>
            </a:r>
            <a:endParaRPr lang="en-US" sz="2000">
              <a:latin typeface="Arial" panose="020B0604020202020204" pitchFamily="34" charset="0"/>
              <a:ea typeface="+mn-lt"/>
              <a:cs typeface="Arial" panose="020B0604020202020204" pitchFamily="34" charset="0"/>
            </a:endParaRPr>
          </a:p>
          <a:p>
            <a:pPr algn="l"/>
            <a:endParaRPr lang="en-US" sz="4000">
              <a:solidFill>
                <a:schemeClr val="bg2">
                  <a:lumMod val="10000"/>
                </a:schemeClr>
              </a:solidFill>
              <a:latin typeface="Arial" panose="020B0604020202020204" pitchFamily="34" charset="0"/>
              <a:cs typeface="Arial" panose="020B0604020202020204" pitchFamily="34" charset="0"/>
            </a:endParaRPr>
          </a:p>
          <a:p>
            <a:pPr algn="l"/>
            <a:r>
              <a:rPr lang="en-US" sz="4000">
                <a:solidFill>
                  <a:schemeClr val="bg2">
                    <a:lumMod val="10000"/>
                  </a:schemeClr>
                </a:solidFill>
                <a:latin typeface="Arial" panose="020B0604020202020204" pitchFamily="34" charset="0"/>
                <a:cs typeface="Arial" panose="020B0604020202020204" pitchFamily="34" charset="0"/>
              </a:rPr>
              <a:t>The state-locations file provided by Jae Hoon Lee | 1 GB</a:t>
            </a:r>
          </a:p>
          <a:p>
            <a:pPr algn="l"/>
            <a:r>
              <a:rPr lang="en-US" sz="4000">
                <a:latin typeface="Arial" panose="020B0604020202020204" pitchFamily="34" charset="0"/>
                <a:ea typeface="+mn-lt"/>
                <a:cs typeface="Arial" panose="020B0604020202020204" pitchFamily="34" charset="0"/>
                <a:hlinkClick r:id="rId6"/>
              </a:rPr>
              <a:t>https://drive.google.com/file/d/1GDLgobvZK_tVDiZgF3otgzyOtIkvWZAA/view</a:t>
            </a:r>
            <a:r>
              <a:rPr lang="en-US" sz="4000">
                <a:latin typeface="Arial" panose="020B0604020202020204" pitchFamily="34" charset="0"/>
                <a:ea typeface="+mn-lt"/>
                <a:cs typeface="Arial" panose="020B0604020202020204" pitchFamily="34" charset="0"/>
              </a:rPr>
              <a:t> </a:t>
            </a:r>
          </a:p>
          <a:p>
            <a:pPr algn="l"/>
            <a:endParaRPr lang="en-US" sz="400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16332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H/W experimental Specifications."/>
          <p:cNvSpPr txBox="1">
            <a:spLocks noGrp="1"/>
          </p:cNvSpPr>
          <p:nvPr>
            <p:ph type="title"/>
          </p:nvPr>
        </p:nvSpPr>
        <p:spPr>
          <a:xfrm>
            <a:off x="821784" y="1462074"/>
            <a:ext cx="21971000" cy="1433164"/>
          </a:xfrm>
          <a:prstGeom prst="rect">
            <a:avLst/>
          </a:prstGeom>
        </p:spPr>
        <p:txBody>
          <a:bodyPr lIns="50800" tIns="50800" rIns="50800" bIns="50800" anchor="t">
            <a:normAutofit/>
          </a:bodyPr>
          <a:lstStyle/>
          <a:p>
            <a:r>
              <a:rPr lang="en-US">
                <a:latin typeface="Arial"/>
              </a:rPr>
              <a:t>Hadoop Cluster Specifications</a:t>
            </a:r>
            <a:endParaRPr>
              <a:latin typeface="Arial"/>
            </a:endParaRPr>
          </a:p>
        </p:txBody>
      </p:sp>
      <p:sp>
        <p:nvSpPr>
          <p:cNvPr id="170" name="Specs:"/>
          <p:cNvSpPr txBox="1">
            <a:spLocks noGrp="1"/>
          </p:cNvSpPr>
          <p:nvPr>
            <p:ph type="body" idx="21"/>
          </p:nvPr>
        </p:nvSpPr>
        <p:spPr>
          <a:xfrm>
            <a:off x="824870" y="3822475"/>
            <a:ext cx="21971000" cy="934780"/>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19" rIns="45719" bIns="45719" anchor="t">
            <a:normAutofit/>
          </a:bodyPr>
          <a:lstStyle/>
          <a:p>
            <a:r>
              <a:rPr lang="en-US">
                <a:latin typeface="Arial"/>
              </a:rPr>
              <a:t>Oracle BDCE</a:t>
            </a:r>
          </a:p>
        </p:txBody>
      </p:sp>
      <p:sp>
        <p:nvSpPr>
          <p:cNvPr id="171" name="[INSERT}}}…"/>
          <p:cNvSpPr txBox="1">
            <a:spLocks noGrp="1"/>
          </p:cNvSpPr>
          <p:nvPr>
            <p:ph type="body" idx="1"/>
          </p:nvPr>
        </p:nvSpPr>
        <p:spPr>
          <a:xfrm>
            <a:off x="821784" y="5155333"/>
            <a:ext cx="21971000" cy="8256012"/>
          </a:xfrm>
          <a:prstGeom prst="rect">
            <a:avLst/>
          </a:prstGeom>
        </p:spPr>
        <p:txBody>
          <a:bodyPr lIns="50800" tIns="50800" rIns="50800" bIns="50800" anchor="t">
            <a:normAutofit/>
          </a:bodyPr>
          <a:lstStyle/>
          <a:p>
            <a:pPr marL="0" indent="0">
              <a:buNone/>
            </a:pPr>
            <a:r>
              <a:rPr lang="en-US" b="1">
                <a:latin typeface="Arial"/>
                <a:ea typeface="+mn-lt"/>
                <a:cs typeface="+mn-lt"/>
              </a:rPr>
              <a:t>Hardware and Software specifications of SCU Hadoop Server:</a:t>
            </a:r>
            <a:endParaRPr lang="en-US">
              <a:latin typeface="Arial"/>
            </a:endParaRPr>
          </a:p>
          <a:p>
            <a:pPr marL="0" indent="0">
              <a:buNone/>
            </a:pPr>
            <a:r>
              <a:rPr lang="en-US">
                <a:latin typeface="Arial"/>
                <a:ea typeface="+mn-lt"/>
                <a:cs typeface="+mn-lt"/>
              </a:rPr>
              <a:t>- 3 Nodes Hadoop 3.1.4 Cluster: 3 x (16Cores, 64GB, 8 TB/ 6TB (Raid)) </a:t>
            </a:r>
            <a:endParaRPr lang="en-US">
              <a:latin typeface="Arial"/>
            </a:endParaRPr>
          </a:p>
          <a:p>
            <a:pPr marL="0" indent="0">
              <a:buNone/>
            </a:pPr>
            <a:r>
              <a:rPr lang="en-US">
                <a:latin typeface="Arial"/>
                <a:ea typeface="+mn-lt"/>
                <a:cs typeface="+mn-lt"/>
              </a:rPr>
              <a:t>- Total: 48 Cores CPU, 192GB memory, 24TB/18TB (RAID) </a:t>
            </a:r>
            <a:endParaRPr lang="en-US">
              <a:latin typeface="Arial"/>
            </a:endParaRPr>
          </a:p>
          <a:p>
            <a:pPr marL="0" indent="0">
              <a:buNone/>
            </a:pPr>
            <a:r>
              <a:rPr lang="en-US">
                <a:latin typeface="Arial"/>
                <a:ea typeface="+mn-lt"/>
                <a:cs typeface="+mn-lt"/>
              </a:rPr>
              <a:t>- </a:t>
            </a:r>
            <a:r>
              <a:rPr lang="en-US" err="1">
                <a:latin typeface="Arial"/>
                <a:ea typeface="+mn-lt"/>
                <a:cs typeface="+mn-lt"/>
              </a:rPr>
              <a:t>PySpark</a:t>
            </a:r>
            <a:r>
              <a:rPr lang="en-US">
                <a:latin typeface="Arial"/>
                <a:ea typeface="+mn-lt"/>
                <a:cs typeface="+mn-lt"/>
              </a:rPr>
              <a:t>: Python 2.7.5, Spark 2.3.2.3.1.4.0-315</a:t>
            </a:r>
            <a:endParaRPr lang="en-US">
              <a:latin typeface="Arial"/>
            </a:endParaRPr>
          </a:p>
          <a:p>
            <a:pPr>
              <a:buFontTx/>
              <a:buChar char="-"/>
            </a:pPr>
            <a:endParaRPr lang="en-US"/>
          </a:p>
        </p:txBody>
      </p:sp>
      <p:pic>
        <p:nvPicPr>
          <p:cNvPr id="6" name="Image">
            <a:extLst>
              <a:ext uri="{FF2B5EF4-FFF2-40B4-BE49-F238E27FC236}">
                <a16:creationId xmlns:a16="http://schemas.microsoft.com/office/drawing/2014/main" id="{C2BE4588-9585-454E-B295-13CF1194633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Workflow."/>
          <p:cNvSpPr txBox="1">
            <a:spLocks noGrp="1"/>
          </p:cNvSpPr>
          <p:nvPr>
            <p:ph type="title"/>
          </p:nvPr>
        </p:nvSpPr>
        <p:spPr>
          <a:prstGeom prst="rect">
            <a:avLst/>
          </a:prstGeom>
        </p:spPr>
        <p:txBody>
          <a:bodyPr/>
          <a:lstStyle/>
          <a:p>
            <a:r>
              <a:rPr>
                <a:latin typeface="Arial" panose="020B0604020202020204" pitchFamily="34" charset="0"/>
                <a:cs typeface="Arial" panose="020B0604020202020204" pitchFamily="34" charset="0"/>
              </a:rPr>
              <a:t>Workflow</a:t>
            </a:r>
          </a:p>
        </p:txBody>
      </p:sp>
      <p:pic>
        <p:nvPicPr>
          <p:cNvPr id="24" name="Image">
            <a:extLst>
              <a:ext uri="{FF2B5EF4-FFF2-40B4-BE49-F238E27FC236}">
                <a16:creationId xmlns:a16="http://schemas.microsoft.com/office/drawing/2014/main" id="{03D60A94-6931-D248-87C2-C0D333DEB1FD}"/>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1195187" y="401487"/>
            <a:ext cx="2435397" cy="2789188"/>
          </a:xfrm>
          <a:prstGeom prst="rect">
            <a:avLst/>
          </a:prstGeom>
          <a:ln w="12700">
            <a:miter lim="400000"/>
          </a:ln>
        </p:spPr>
      </p:pic>
      <p:pic>
        <p:nvPicPr>
          <p:cNvPr id="6" name="Picture 5">
            <a:extLst>
              <a:ext uri="{FF2B5EF4-FFF2-40B4-BE49-F238E27FC236}">
                <a16:creationId xmlns:a16="http://schemas.microsoft.com/office/drawing/2014/main" id="{48D69E9B-BFE7-8149-8077-840D483D2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5606504"/>
            <a:ext cx="22716184" cy="5068256"/>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Dataset."/>
          <p:cNvSpPr txBox="1">
            <a:spLocks noGrp="1"/>
          </p:cNvSpPr>
          <p:nvPr>
            <p:ph type="title"/>
          </p:nvPr>
        </p:nvSpPr>
        <p:spPr>
          <a:xfrm>
            <a:off x="1206500" y="1141491"/>
            <a:ext cx="20332595" cy="1309181"/>
          </a:xfrm>
          <a:prstGeom prst="rect">
            <a:avLst/>
          </a:prstGeom>
        </p:spPr>
        <p:txBody>
          <a:bodyPr/>
          <a:lstStyle>
            <a:lvl1pPr defTabSz="2292038">
              <a:defRPr sz="7990" spc="-159"/>
            </a:lvl1pPr>
          </a:lstStyle>
          <a:p>
            <a:r>
              <a:rPr lang="en-US">
                <a:latin typeface="Arial" panose="020B0604020202020204" pitchFamily="34" charset="0"/>
                <a:cs typeface="Arial" panose="020B0604020202020204" pitchFamily="34" charset="0"/>
              </a:rPr>
              <a:t>The Dataset</a:t>
            </a:r>
          </a:p>
        </p:txBody>
      </p:sp>
      <p:sp>
        <p:nvSpPr>
          <p:cNvPr id="198" name="9.8 Gigabytes .tar file…"/>
          <p:cNvSpPr txBox="1">
            <a:spLocks noGrp="1"/>
          </p:cNvSpPr>
          <p:nvPr>
            <p:ph type="body" sz="half" idx="1"/>
          </p:nvPr>
        </p:nvSpPr>
        <p:spPr>
          <a:xfrm>
            <a:off x="620917" y="3189255"/>
            <a:ext cx="22369060" cy="8715874"/>
          </a:xfrm>
          <a:prstGeom prst="rect">
            <a:avLst/>
          </a:prstGeom>
        </p:spPr>
        <p:txBody>
          <a:bodyPr lIns="50800" tIns="50800" rIns="50800" bIns="50800" anchor="t">
            <a:noAutofit/>
          </a:bodyPr>
          <a:lstStyle/>
          <a:p>
            <a:pPr marL="0" indent="0">
              <a:lnSpc>
                <a:spcPct val="100000"/>
              </a:lnSpc>
              <a:spcBef>
                <a:spcPts val="0"/>
              </a:spcBef>
              <a:buNone/>
              <a:defRPr sz="3500"/>
            </a:pPr>
            <a:r>
              <a:rPr lang="en-US" sz="3500">
                <a:latin typeface="Arial"/>
                <a:cs typeface="Arial"/>
              </a:rPr>
              <a:t>Dataset Size: 5.58 Gigabytes</a:t>
            </a:r>
          </a:p>
          <a:p>
            <a:pPr marL="0" indent="0">
              <a:lnSpc>
                <a:spcPct val="100000"/>
              </a:lnSpc>
              <a:spcBef>
                <a:spcPts val="0"/>
              </a:spcBef>
              <a:buNone/>
              <a:defRPr sz="3500"/>
            </a:pPr>
            <a:endParaRPr lang="en-US" sz="3500">
              <a:latin typeface="Arial" panose="020B0604020202020204" pitchFamily="34" charset="0"/>
              <a:cs typeface="Arial" panose="020B0604020202020204" pitchFamily="34" charset="0"/>
            </a:endParaRPr>
          </a:p>
          <a:p>
            <a:pPr marL="0" indent="0">
              <a:lnSpc>
                <a:spcPct val="100000"/>
              </a:lnSpc>
              <a:spcBef>
                <a:spcPts val="0"/>
              </a:spcBef>
              <a:buNone/>
              <a:defRPr sz="3500"/>
            </a:pPr>
            <a:r>
              <a:rPr lang="en-US" sz="3500">
                <a:latin typeface="Arial"/>
                <a:cs typeface="Arial"/>
              </a:rPr>
              <a:t>3 CSV Files: </a:t>
            </a:r>
          </a:p>
          <a:p>
            <a:pPr marL="0">
              <a:lnSpc>
                <a:spcPct val="150000"/>
              </a:lnSpc>
              <a:spcBef>
                <a:spcPts val="0"/>
              </a:spcBef>
            </a:pPr>
            <a:r>
              <a:rPr lang="en-US" sz="3500" err="1">
                <a:latin typeface="Arial"/>
                <a:cs typeface="Arial"/>
              </a:rPr>
              <a:t>Tweetid_sentiment</a:t>
            </a:r>
            <a:r>
              <a:rPr lang="en-US" sz="3500">
                <a:latin typeface="Arial"/>
                <a:cs typeface="Arial"/>
              </a:rPr>
              <a:t> file   </a:t>
            </a:r>
            <a:r>
              <a:rPr lang="en-US" sz="3500">
                <a:latin typeface="Arial"/>
                <a:cs typeface="Arial"/>
                <a:sym typeface="Wingdings" pitchFamily="2" charset="2"/>
              </a:rPr>
              <a:t> Sentiment </a:t>
            </a:r>
            <a:r>
              <a:rPr lang="en-US" sz="3500">
                <a:latin typeface="Arial"/>
                <a:cs typeface="Arial"/>
              </a:rPr>
              <a:t>information: location, categories, date…</a:t>
            </a:r>
          </a:p>
          <a:p>
            <a:pPr marL="0">
              <a:lnSpc>
                <a:spcPct val="150000"/>
              </a:lnSpc>
              <a:spcBef>
                <a:spcPts val="0"/>
              </a:spcBef>
            </a:pPr>
            <a:r>
              <a:rPr lang="en-US" sz="3500">
                <a:latin typeface="Arial"/>
                <a:cs typeface="Arial"/>
              </a:rPr>
              <a:t>Covid19_case file  </a:t>
            </a:r>
            <a:r>
              <a:rPr lang="en-US" sz="3500">
                <a:latin typeface="Arial"/>
                <a:cs typeface="Arial"/>
                <a:sym typeface="Wingdings" pitchFamily="2" charset="2"/>
              </a:rPr>
              <a:t> </a:t>
            </a:r>
            <a:r>
              <a:rPr lang="en-US" sz="3500">
                <a:latin typeface="Arial"/>
                <a:cs typeface="Arial"/>
              </a:rPr>
              <a:t>Covid19 case information: </a:t>
            </a:r>
            <a:r>
              <a:rPr lang="en-US" sz="3500" err="1">
                <a:latin typeface="Arial"/>
                <a:ea typeface="+mn-lt"/>
                <a:cs typeface="Arial"/>
              </a:rPr>
              <a:t>iso_code,continent,location,date,total_cases,new_cases</a:t>
            </a:r>
            <a:r>
              <a:rPr lang="en-US" sz="3500">
                <a:latin typeface="Arial"/>
                <a:ea typeface="+mn-lt"/>
                <a:cs typeface="Arial"/>
              </a:rPr>
              <a:t>, ...</a:t>
            </a:r>
          </a:p>
          <a:p>
            <a:pPr marL="0">
              <a:lnSpc>
                <a:spcPct val="150000"/>
              </a:lnSpc>
              <a:spcBef>
                <a:spcPts val="0"/>
              </a:spcBef>
            </a:pPr>
            <a:r>
              <a:rPr lang="en-US" sz="3500" err="1">
                <a:latin typeface="Arial"/>
                <a:cs typeface="Arial"/>
              </a:rPr>
              <a:t>World_vaccination</a:t>
            </a:r>
            <a:r>
              <a:rPr lang="en-US" sz="3500">
                <a:latin typeface="Arial"/>
                <a:cs typeface="Arial"/>
              </a:rPr>
              <a:t> file  </a:t>
            </a:r>
            <a:r>
              <a:rPr lang="en-US" sz="3500">
                <a:latin typeface="Arial"/>
                <a:cs typeface="Arial"/>
                <a:sym typeface="Wingdings" pitchFamily="2" charset="2"/>
              </a:rPr>
              <a:t>  </a:t>
            </a:r>
            <a:r>
              <a:rPr lang="en-US" sz="3500">
                <a:latin typeface="Arial"/>
                <a:cs typeface="Arial"/>
              </a:rPr>
              <a:t>Covid19 world vaccination: information:</a:t>
            </a:r>
            <a:r>
              <a:rPr lang="en-US" sz="3500">
                <a:latin typeface="Arial"/>
                <a:ea typeface="+mn-lt"/>
                <a:cs typeface="Arial"/>
              </a:rPr>
              <a:t> location, </a:t>
            </a:r>
            <a:r>
              <a:rPr lang="en-US" sz="3500" err="1">
                <a:latin typeface="Arial"/>
                <a:ea typeface="+mn-lt"/>
                <a:cs typeface="Arial"/>
              </a:rPr>
              <a:t>iso_code</a:t>
            </a:r>
            <a:r>
              <a:rPr lang="en-US" sz="3500">
                <a:latin typeface="Arial"/>
                <a:ea typeface="+mn-lt"/>
                <a:cs typeface="Arial"/>
              </a:rPr>
              <a:t>, date, </a:t>
            </a:r>
            <a:r>
              <a:rPr lang="en-US" sz="3500" err="1">
                <a:latin typeface="Arial"/>
                <a:ea typeface="+mn-lt"/>
                <a:cs typeface="Arial"/>
              </a:rPr>
              <a:t>total_vaccinations</a:t>
            </a:r>
            <a:r>
              <a:rPr lang="en-US" sz="3500">
                <a:latin typeface="Arial"/>
                <a:ea typeface="+mn-lt"/>
                <a:cs typeface="Arial"/>
              </a:rPr>
              <a:t>, ...</a:t>
            </a:r>
            <a:endParaRPr lang="en-US" sz="3500">
              <a:latin typeface="Arial"/>
              <a:cs typeface="Arial"/>
            </a:endParaRPr>
          </a:p>
          <a:p>
            <a:pPr marL="0" indent="0">
              <a:lnSpc>
                <a:spcPct val="150000"/>
              </a:lnSpc>
              <a:spcBef>
                <a:spcPts val="0"/>
              </a:spcBef>
              <a:buNone/>
            </a:pPr>
            <a:endParaRPr lang="en-US" sz="3500">
              <a:latin typeface="Arial" panose="020B0604020202020204" pitchFamily="34" charset="0"/>
              <a:cs typeface="Arial" panose="020B0604020202020204" pitchFamily="34" charset="0"/>
            </a:endParaRPr>
          </a:p>
          <a:p>
            <a:pPr marL="0" indent="0">
              <a:lnSpc>
                <a:spcPct val="100000"/>
              </a:lnSpc>
              <a:spcBef>
                <a:spcPts val="0"/>
              </a:spcBef>
              <a:buNone/>
            </a:pPr>
            <a:endParaRPr lang="en-US" sz="3500">
              <a:latin typeface="Arial" panose="020B0604020202020204" pitchFamily="34" charset="0"/>
              <a:cs typeface="Arial" panose="020B0604020202020204" pitchFamily="34" charset="0"/>
            </a:endParaRPr>
          </a:p>
          <a:p>
            <a:pPr marL="0" indent="0">
              <a:lnSpc>
                <a:spcPct val="100000"/>
              </a:lnSpc>
              <a:spcBef>
                <a:spcPts val="0"/>
              </a:spcBef>
              <a:buNone/>
            </a:pPr>
            <a:r>
              <a:rPr lang="en-US" sz="3500">
                <a:solidFill>
                  <a:schemeClr val="bg2">
                    <a:lumMod val="10000"/>
                  </a:schemeClr>
                </a:solidFill>
                <a:latin typeface="Arial"/>
                <a:cs typeface="Arial"/>
              </a:rPr>
              <a:t>Total Output time to Create and Populate tables from RAW csv files in Hive:</a:t>
            </a:r>
          </a:p>
          <a:p>
            <a:pPr>
              <a:lnSpc>
                <a:spcPct val="100000"/>
              </a:lnSpc>
              <a:spcBef>
                <a:spcPts val="0"/>
              </a:spcBef>
            </a:pPr>
            <a:r>
              <a:rPr lang="en-US" sz="3500">
                <a:solidFill>
                  <a:schemeClr val="bg2">
                    <a:lumMod val="10000"/>
                  </a:schemeClr>
                </a:solidFill>
                <a:latin typeface="Arial"/>
                <a:cs typeface="Arial"/>
              </a:rPr>
              <a:t>~1 minutes</a:t>
            </a:r>
          </a:p>
        </p:txBody>
      </p:sp>
      <p:pic>
        <p:nvPicPr>
          <p:cNvPr id="11" name="Image">
            <a:extLst>
              <a:ext uri="{FF2B5EF4-FFF2-40B4-BE49-F238E27FC236}">
                <a16:creationId xmlns:a16="http://schemas.microsoft.com/office/drawing/2014/main" id="{3598833E-1E1D-B947-AB5F-0251CDA3E03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a:extLst>
              <a:ext uri="{FF2B5EF4-FFF2-40B4-BE49-F238E27FC236}">
                <a16:creationId xmlns:a16="http://schemas.microsoft.com/office/drawing/2014/main" id="{F62B1117-E997-964B-B277-165183B4A02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95187" y="401487"/>
            <a:ext cx="2435397" cy="2789188"/>
          </a:xfrm>
          <a:prstGeom prst="rect">
            <a:avLst/>
          </a:prstGeom>
          <a:ln w="12700">
            <a:miter lim="400000"/>
          </a:ln>
        </p:spPr>
      </p:pic>
      <p:sp>
        <p:nvSpPr>
          <p:cNvPr id="10" name="Analysis #2 - Background">
            <a:extLst>
              <a:ext uri="{FF2B5EF4-FFF2-40B4-BE49-F238E27FC236}">
                <a16:creationId xmlns:a16="http://schemas.microsoft.com/office/drawing/2014/main" id="{474D552D-6118-AE4D-8EE4-A3CD276CB86E}"/>
              </a:ext>
            </a:extLst>
          </p:cNvPr>
          <p:cNvSpPr txBox="1"/>
          <p:nvPr/>
        </p:nvSpPr>
        <p:spPr>
          <a:xfrm>
            <a:off x="1206500" y="2255896"/>
            <a:ext cx="2197100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normAutofit/>
          </a:bodyPr>
          <a:lstStyle>
            <a:lvl1pPr algn="l" defTabSz="825500">
              <a:defRPr sz="5500" b="1">
                <a:solidFill>
                  <a:srgbClr val="000000"/>
                </a:solidFill>
              </a:defRPr>
            </a:lvl1pPr>
          </a:lstStyle>
          <a:p>
            <a:r>
              <a:rPr>
                <a:latin typeface="Arial"/>
                <a:cs typeface="Arial"/>
              </a:rPr>
              <a:t>Analysis </a:t>
            </a:r>
            <a:r>
              <a:rPr lang="en-US">
                <a:latin typeface="Arial"/>
                <a:cs typeface="Arial"/>
              </a:rPr>
              <a:t>1 –</a:t>
            </a:r>
            <a:r>
              <a:rPr>
                <a:latin typeface="Arial"/>
                <a:cs typeface="Arial"/>
              </a:rPr>
              <a:t> </a:t>
            </a:r>
            <a:r>
              <a:rPr lang="en-US">
                <a:latin typeface="Arial"/>
                <a:cs typeface="Arial"/>
              </a:rPr>
              <a:t>Introduction</a:t>
            </a:r>
            <a:endParaRPr>
              <a:latin typeface="Arial"/>
              <a:cs typeface="Arial"/>
            </a:endParaRPr>
          </a:p>
        </p:txBody>
      </p:sp>
      <p:sp>
        <p:nvSpPr>
          <p:cNvPr id="12" name="INSERT INTRO INFO…">
            <a:extLst>
              <a:ext uri="{FF2B5EF4-FFF2-40B4-BE49-F238E27FC236}">
                <a16:creationId xmlns:a16="http://schemas.microsoft.com/office/drawing/2014/main" id="{2083409D-50E2-4142-9EF6-AC456B46B264}"/>
              </a:ext>
            </a:extLst>
          </p:cNvPr>
          <p:cNvSpPr txBox="1">
            <a:spLocks/>
          </p:cNvSpPr>
          <p:nvPr/>
        </p:nvSpPr>
        <p:spPr>
          <a:xfrm>
            <a:off x="1206500" y="3868687"/>
            <a:ext cx="21971000" cy="60542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hangingPunct="1">
              <a:lnSpc>
                <a:spcPct val="100000"/>
              </a:lnSpc>
              <a:spcBef>
                <a:spcPts val="0"/>
              </a:spcBef>
              <a:buNone/>
            </a:pPr>
            <a:r>
              <a:rPr lang="en-US" sz="3500" b="1" dirty="0">
                <a:latin typeface="Arial"/>
                <a:cs typeface="Arial"/>
              </a:rPr>
              <a:t>Goal: </a:t>
            </a:r>
          </a:p>
          <a:p>
            <a:pPr marL="0" indent="0" hangingPunct="1">
              <a:lnSpc>
                <a:spcPct val="100000"/>
              </a:lnSpc>
              <a:spcBef>
                <a:spcPts val="0"/>
              </a:spcBef>
              <a:buFontTx/>
              <a:buNone/>
            </a:pPr>
            <a:endParaRPr lang="en-US" sz="3500" b="1" dirty="0">
              <a:latin typeface="Arial" panose="020B0604020202020204" pitchFamily="34" charset="0"/>
              <a:cs typeface="Arial" panose="020B0604020202020204" pitchFamily="34" charset="0"/>
            </a:endParaRPr>
          </a:p>
          <a:p>
            <a:pPr hangingPunct="1">
              <a:lnSpc>
                <a:spcPct val="100000"/>
              </a:lnSpc>
              <a:spcBef>
                <a:spcPts val="0"/>
              </a:spcBef>
            </a:pPr>
            <a:r>
              <a:rPr lang="en-US" sz="3500" dirty="0">
                <a:latin typeface="Arial"/>
                <a:cs typeface="Arial"/>
              </a:rPr>
              <a:t>Evaluate U.S. Twitter user’s sentiment on Covid-19 over time.</a:t>
            </a:r>
            <a:endParaRPr lang="en-US" sz="3500" b="1" dirty="0">
              <a:latin typeface="Arial" panose="020B0604020202020204" pitchFamily="34" charset="0"/>
              <a:cs typeface="Arial" panose="020B0604020202020204" pitchFamily="34" charset="0"/>
            </a:endParaRPr>
          </a:p>
          <a:p>
            <a:pPr marL="0" indent="0" hangingPunct="1">
              <a:lnSpc>
                <a:spcPct val="100000"/>
              </a:lnSpc>
              <a:spcBef>
                <a:spcPts val="0"/>
              </a:spcBef>
              <a:buFontTx/>
              <a:buNone/>
            </a:pPr>
            <a:r>
              <a:rPr lang="en-US" sz="3500" b="1" dirty="0">
                <a:latin typeface="Arial"/>
                <a:cs typeface="Arial"/>
              </a:rPr>
              <a:t>How:</a:t>
            </a:r>
          </a:p>
          <a:p>
            <a:pPr marL="0" indent="0" hangingPunct="1">
              <a:lnSpc>
                <a:spcPct val="100000"/>
              </a:lnSpc>
              <a:spcBef>
                <a:spcPts val="0"/>
              </a:spcBef>
              <a:buFontTx/>
              <a:buNone/>
            </a:pPr>
            <a:endParaRPr lang="en-US" sz="3500" b="1" dirty="0">
              <a:latin typeface="Arial" panose="020B0604020202020204" pitchFamily="34" charset="0"/>
              <a:cs typeface="Arial" panose="020B0604020202020204" pitchFamily="34" charset="0"/>
            </a:endParaRPr>
          </a:p>
          <a:p>
            <a:pPr hangingPunct="1">
              <a:lnSpc>
                <a:spcPct val="100000"/>
              </a:lnSpc>
              <a:spcBef>
                <a:spcPts val="0"/>
              </a:spcBef>
            </a:pPr>
            <a:r>
              <a:rPr lang="en-US" sz="3500" dirty="0">
                <a:latin typeface="Arial"/>
                <a:cs typeface="Arial"/>
              </a:rPr>
              <a:t>Utilize Hadoop (HDFS), HIVE query language, and Excel-3D Maps.</a:t>
            </a:r>
          </a:p>
          <a:p>
            <a:pPr hangingPunct="1">
              <a:lnSpc>
                <a:spcPct val="100000"/>
              </a:lnSpc>
              <a:spcBef>
                <a:spcPts val="0"/>
              </a:spcBef>
            </a:pPr>
            <a:r>
              <a:rPr lang="en-US" sz="3500" dirty="0">
                <a:latin typeface="Arial"/>
                <a:cs typeface="Arial"/>
              </a:rPr>
              <a:t>Extract data from the ‘</a:t>
            </a:r>
            <a:r>
              <a:rPr lang="en-US" sz="3500" dirty="0" err="1">
                <a:latin typeface="Arial"/>
                <a:cs typeface="Arial"/>
              </a:rPr>
              <a:t>tweetid_sentiment</a:t>
            </a:r>
            <a:r>
              <a:rPr lang="en-US" sz="3500" dirty="0">
                <a:latin typeface="Arial"/>
                <a:cs typeface="Arial"/>
              </a:rPr>
              <a:t>’ file to create table</a:t>
            </a:r>
          </a:p>
          <a:p>
            <a:pPr hangingPunct="1">
              <a:lnSpc>
                <a:spcPct val="100000"/>
              </a:lnSpc>
              <a:spcBef>
                <a:spcPts val="0"/>
              </a:spcBef>
            </a:pPr>
            <a:r>
              <a:rPr lang="en-US" sz="3500" dirty="0">
                <a:latin typeface="Arial"/>
                <a:cs typeface="Arial"/>
              </a:rPr>
              <a:t>Create the '</a:t>
            </a:r>
            <a:r>
              <a:rPr lang="en-US" sz="3500" dirty="0" err="1">
                <a:latin typeface="Arial"/>
                <a:cs typeface="Arial"/>
              </a:rPr>
              <a:t>tweet_sample</a:t>
            </a:r>
            <a:r>
              <a:rPr lang="en-US" sz="3500" dirty="0">
                <a:latin typeface="Arial"/>
                <a:cs typeface="Arial"/>
              </a:rPr>
              <a:t>' for small table for testing </a:t>
            </a:r>
          </a:p>
          <a:p>
            <a:pPr hangingPunct="1">
              <a:lnSpc>
                <a:spcPct val="100000"/>
              </a:lnSpc>
              <a:spcBef>
                <a:spcPts val="0"/>
              </a:spcBef>
            </a:pPr>
            <a:r>
              <a:rPr lang="en-US" sz="3500" dirty="0">
                <a:latin typeface="Arial"/>
                <a:cs typeface="Arial"/>
              </a:rPr>
              <a:t>Create '</a:t>
            </a:r>
            <a:r>
              <a:rPr lang="en-US" sz="3500" dirty="0" err="1">
                <a:latin typeface="Arial"/>
                <a:cs typeface="Arial"/>
              </a:rPr>
              <a:t>tweet_cnt</a:t>
            </a:r>
            <a:r>
              <a:rPr lang="en-US" sz="3500" dirty="0">
                <a:latin typeface="Arial"/>
                <a:cs typeface="Arial"/>
              </a:rPr>
              <a:t>' table from ‘</a:t>
            </a:r>
            <a:r>
              <a:rPr lang="en-US" sz="3500" dirty="0" err="1">
                <a:latin typeface="Arial"/>
                <a:cs typeface="Arial"/>
              </a:rPr>
              <a:t>tweetid_sentiment</a:t>
            </a:r>
            <a:r>
              <a:rPr lang="en-US" sz="3500" dirty="0">
                <a:latin typeface="Arial"/>
                <a:cs typeface="Arial"/>
              </a:rPr>
              <a:t>’ table to count '</a:t>
            </a:r>
            <a:r>
              <a:rPr lang="en-US" sz="3500" dirty="0" err="1">
                <a:latin typeface="Arial"/>
                <a:cs typeface="Arial"/>
              </a:rPr>
              <a:t>sentiment_category</a:t>
            </a:r>
            <a:r>
              <a:rPr lang="en-US" sz="3500" dirty="0">
                <a:latin typeface="Arial"/>
                <a:cs typeface="Arial"/>
              </a:rPr>
              <a:t>' field</a:t>
            </a:r>
          </a:p>
          <a:p>
            <a:pPr marL="609600" lvl="1" indent="0" hangingPunct="1">
              <a:lnSpc>
                <a:spcPct val="100000"/>
              </a:lnSpc>
              <a:spcBef>
                <a:spcPts val="0"/>
              </a:spcBef>
              <a:buNone/>
            </a:pPr>
            <a:endParaRPr lang="en-US" sz="3500" i="1" dirty="0">
              <a:latin typeface="Arial" panose="020B0604020202020204" pitchFamily="34" charset="0"/>
              <a:cs typeface="Arial" panose="020B0604020202020204" pitchFamily="34" charset="0"/>
            </a:endParaRPr>
          </a:p>
        </p:txBody>
      </p:sp>
      <p:sp>
        <p:nvSpPr>
          <p:cNvPr id="11" name="Check-ins per day.">
            <a:extLst>
              <a:ext uri="{FF2B5EF4-FFF2-40B4-BE49-F238E27FC236}">
                <a16:creationId xmlns:a16="http://schemas.microsoft.com/office/drawing/2014/main" id="{3FA099CD-3358-614A-9700-E1684C280BD6}"/>
              </a:ext>
            </a:extLst>
          </p:cNvPr>
          <p:cNvSpPr txBox="1">
            <a:spLocks noGrp="1"/>
          </p:cNvSpPr>
          <p:nvPr>
            <p:ph type="title"/>
          </p:nvPr>
        </p:nvSpPr>
        <p:spPr>
          <a:xfrm>
            <a:off x="1206500" y="1079500"/>
            <a:ext cx="21971000" cy="1433163"/>
          </a:xfrm>
          <a:prstGeom prst="rect">
            <a:avLst/>
          </a:prstGeom>
        </p:spPr>
        <p:txBody>
          <a:bodyPr lIns="50800" tIns="50800" rIns="50800" bIns="50800" anchor="t">
            <a:normAutofit/>
          </a:bodyPr>
          <a:lstStyle/>
          <a:p>
            <a:r>
              <a:rPr lang="en-US">
                <a:latin typeface="Arial"/>
                <a:cs typeface="Arial"/>
              </a:rPr>
              <a:t>COIVD-19 Twitter Sentiment Analysis</a:t>
            </a:r>
            <a:endParaRPr lang="en-US"/>
          </a:p>
        </p:txBody>
      </p:sp>
      <p:pic>
        <p:nvPicPr>
          <p:cNvPr id="1026" name="Picture 2">
            <a:extLst>
              <a:ext uri="{FF2B5EF4-FFF2-40B4-BE49-F238E27FC236}">
                <a16:creationId xmlns:a16="http://schemas.microsoft.com/office/drawing/2014/main" id="{A5F0DAEC-D4CD-48CB-98C0-0A612BE2F2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500" y="9419845"/>
            <a:ext cx="18059400" cy="2362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2EEE28-A964-6948-A50B-17DF5AD17976}"/>
              </a:ext>
            </a:extLst>
          </p:cNvPr>
          <p:cNvSpPr>
            <a:spLocks noGrp="1"/>
          </p:cNvSpPr>
          <p:nvPr>
            <p:ph type="body" sz="quarter" idx="21"/>
          </p:nvPr>
        </p:nvSpPr>
        <p:spPr/>
        <p:txBody>
          <a:bodyPr lIns="45719" tIns="45719" rIns="45719" bIns="45719" anchor="t">
            <a:normAutofit/>
          </a:bodyPr>
          <a:lstStyle/>
          <a:p>
            <a:r>
              <a:rPr lang="en-US">
                <a:latin typeface="Arial"/>
                <a:cs typeface="Arial"/>
              </a:rPr>
              <a:t>Analysis 1 – Output table</a:t>
            </a:r>
          </a:p>
        </p:txBody>
      </p:sp>
      <p:pic>
        <p:nvPicPr>
          <p:cNvPr id="6" name="Image">
            <a:extLst>
              <a:ext uri="{FF2B5EF4-FFF2-40B4-BE49-F238E27FC236}">
                <a16:creationId xmlns:a16="http://schemas.microsoft.com/office/drawing/2014/main" id="{677B9DCF-664A-A941-998D-C9BB960B31D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1195187" y="401487"/>
            <a:ext cx="2435397" cy="2789188"/>
          </a:xfrm>
          <a:prstGeom prst="rect">
            <a:avLst/>
          </a:prstGeom>
          <a:ln w="12700">
            <a:miter lim="400000"/>
          </a:ln>
        </p:spPr>
      </p:pic>
      <p:sp>
        <p:nvSpPr>
          <p:cNvPr id="9" name="Check-ins per day.">
            <a:extLst>
              <a:ext uri="{FF2B5EF4-FFF2-40B4-BE49-F238E27FC236}">
                <a16:creationId xmlns:a16="http://schemas.microsoft.com/office/drawing/2014/main" id="{0F46026A-8656-BA47-9479-9DBFE78C8C95}"/>
              </a:ext>
            </a:extLst>
          </p:cNvPr>
          <p:cNvSpPr txBox="1">
            <a:spLocks noGrp="1"/>
          </p:cNvSpPr>
          <p:nvPr>
            <p:ph type="title"/>
          </p:nvPr>
        </p:nvSpPr>
        <p:spPr>
          <a:xfrm>
            <a:off x="1206500" y="1079500"/>
            <a:ext cx="21971000" cy="1433163"/>
          </a:xfrm>
          <a:prstGeom prst="rect">
            <a:avLst/>
          </a:prstGeom>
        </p:spPr>
        <p:txBody>
          <a:bodyPr lIns="50800" tIns="50800" rIns="50800" bIns="50800" anchor="t">
            <a:normAutofit/>
          </a:bodyPr>
          <a:lstStyle/>
          <a:p>
            <a:r>
              <a:rPr lang="en-US">
                <a:latin typeface="Arial"/>
                <a:cs typeface="Arial"/>
              </a:rPr>
              <a:t>Covid-19 Tweeter Sentiment Analysis</a:t>
            </a:r>
            <a:endParaRPr lang="en-US"/>
          </a:p>
        </p:txBody>
      </p:sp>
      <p:graphicFrame>
        <p:nvGraphicFramePr>
          <p:cNvPr id="11" name="Table 10">
            <a:extLst>
              <a:ext uri="{FF2B5EF4-FFF2-40B4-BE49-F238E27FC236}">
                <a16:creationId xmlns:a16="http://schemas.microsoft.com/office/drawing/2014/main" id="{77BB8DDD-B9BA-416A-8777-18A5B0C6EC83}"/>
              </a:ext>
            </a:extLst>
          </p:cNvPr>
          <p:cNvGraphicFramePr>
            <a:graphicFrameLocks noGrp="1"/>
          </p:cNvGraphicFramePr>
          <p:nvPr>
            <p:extLst>
              <p:ext uri="{D42A27DB-BD31-4B8C-83A1-F6EECF244321}">
                <p14:modId xmlns:p14="http://schemas.microsoft.com/office/powerpoint/2010/main" val="2930274929"/>
              </p:ext>
            </p:extLst>
          </p:nvPr>
        </p:nvGraphicFramePr>
        <p:xfrm>
          <a:off x="2047875" y="3825875"/>
          <a:ext cx="20699652" cy="5420034"/>
        </p:xfrm>
        <a:graphic>
          <a:graphicData uri="http://schemas.openxmlformats.org/drawingml/2006/table">
            <a:tbl>
              <a:tblPr firstRow="1" bandRow="1">
                <a:tableStyleId>{5940675A-B579-460E-94D1-54222C63F5DA}</a:tableStyleId>
              </a:tblPr>
              <a:tblGrid>
                <a:gridCol w="5174913">
                  <a:extLst>
                    <a:ext uri="{9D8B030D-6E8A-4147-A177-3AD203B41FA5}">
                      <a16:colId xmlns:a16="http://schemas.microsoft.com/office/drawing/2014/main" val="1423603440"/>
                    </a:ext>
                  </a:extLst>
                </a:gridCol>
                <a:gridCol w="5174913">
                  <a:extLst>
                    <a:ext uri="{9D8B030D-6E8A-4147-A177-3AD203B41FA5}">
                      <a16:colId xmlns:a16="http://schemas.microsoft.com/office/drawing/2014/main" val="2987336708"/>
                    </a:ext>
                  </a:extLst>
                </a:gridCol>
                <a:gridCol w="5174913">
                  <a:extLst>
                    <a:ext uri="{9D8B030D-6E8A-4147-A177-3AD203B41FA5}">
                      <a16:colId xmlns:a16="http://schemas.microsoft.com/office/drawing/2014/main" val="1790800057"/>
                    </a:ext>
                  </a:extLst>
                </a:gridCol>
                <a:gridCol w="5174913">
                  <a:extLst>
                    <a:ext uri="{9D8B030D-6E8A-4147-A177-3AD203B41FA5}">
                      <a16:colId xmlns:a16="http://schemas.microsoft.com/office/drawing/2014/main" val="564092534"/>
                    </a:ext>
                  </a:extLst>
                </a:gridCol>
              </a:tblGrid>
              <a:tr h="903339">
                <a:tc>
                  <a:txBody>
                    <a:bodyPr/>
                    <a:lstStyle/>
                    <a:p>
                      <a:r>
                        <a:rPr lang="en-US" sz="3200" b="1">
                          <a:solidFill>
                            <a:srgbClr val="000000"/>
                          </a:solidFill>
                          <a:effectLst/>
                          <a:latin typeface="Arial" panose="020B0604020202020204" pitchFamily="34" charset="0"/>
                          <a:cs typeface="Arial" panose="020B0604020202020204" pitchFamily="34" charset="0"/>
                        </a:rPr>
                        <a:t>country</a:t>
                      </a:r>
                    </a:p>
                  </a:txBody>
                  <a:tcPr marL="0" marR="0" marT="0" marB="0" anchor="ctr"/>
                </a:tc>
                <a:tc>
                  <a:txBody>
                    <a:bodyPr/>
                    <a:lstStyle/>
                    <a:p>
                      <a:r>
                        <a:rPr lang="en-US" sz="3200" b="1">
                          <a:solidFill>
                            <a:srgbClr val="000000"/>
                          </a:solidFill>
                          <a:effectLst/>
                          <a:latin typeface="Arial" panose="020B0604020202020204" pitchFamily="34" charset="0"/>
                          <a:cs typeface="Arial" panose="020B0604020202020204" pitchFamily="34" charset="0"/>
                        </a:rPr>
                        <a:t>date</a:t>
                      </a:r>
                    </a:p>
                  </a:txBody>
                  <a:tcPr marL="0" marR="0" marT="0" marB="0" anchor="ctr"/>
                </a:tc>
                <a:tc>
                  <a:txBody>
                    <a:bodyPr/>
                    <a:lstStyle/>
                    <a:p>
                      <a:r>
                        <a:rPr lang="en-US" sz="3200" b="1">
                          <a:solidFill>
                            <a:srgbClr val="000000"/>
                          </a:solidFill>
                          <a:effectLst/>
                          <a:latin typeface="Arial" panose="020B0604020202020204" pitchFamily="34" charset="0"/>
                          <a:cs typeface="Arial" panose="020B0604020202020204" pitchFamily="34" charset="0"/>
                        </a:rPr>
                        <a:t>sentiment_category</a:t>
                      </a:r>
                      <a:endParaRPr lang="en-US" sz="3200" b="1" err="1">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r>
                        <a:rPr lang="en-US" sz="3200" b="1">
                          <a:solidFill>
                            <a:srgbClr val="000000"/>
                          </a:solidFill>
                          <a:effectLst/>
                          <a:latin typeface="Arial" panose="020B0604020202020204" pitchFamily="34" charset="0"/>
                          <a:cs typeface="Arial" panose="020B0604020202020204" pitchFamily="34" charset="0"/>
                        </a:rPr>
                        <a:t>cnt</a:t>
                      </a:r>
                      <a:endParaRPr lang="en-US" sz="3200" b="1" err="1">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023193551"/>
                  </a:ext>
                </a:extLst>
              </a:tr>
              <a:tr h="903339">
                <a:tc>
                  <a:txBody>
                    <a:bodyPr/>
                    <a:lstStyle/>
                    <a:p>
                      <a:r>
                        <a:rPr lang="en-US" sz="3200" b="1">
                          <a:solidFill>
                            <a:srgbClr val="000000"/>
                          </a:solidFill>
                          <a:effectLst/>
                          <a:latin typeface="Arial" panose="020B0604020202020204" pitchFamily="34" charset="0"/>
                          <a:cs typeface="Arial" panose="020B0604020202020204" pitchFamily="34" charset="0"/>
                        </a:rPr>
                        <a:t>United States</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1/28/2020</a:t>
                      </a:r>
                    </a:p>
                  </a:txBody>
                  <a:tcPr marL="0" marR="0" marT="0" marB="0" anchor="ctr"/>
                </a:tc>
                <a:tc>
                  <a:txBody>
                    <a:bodyPr/>
                    <a:lstStyle/>
                    <a:p>
                      <a:r>
                        <a:rPr lang="en-US" sz="3200" b="1">
                          <a:solidFill>
                            <a:srgbClr val="000000"/>
                          </a:solidFill>
                          <a:latin typeface="Arial" panose="020B0604020202020204" pitchFamily="34" charset="0"/>
                          <a:cs typeface="Arial" panose="020B0604020202020204" pitchFamily="34" charset="0"/>
                        </a:rPr>
                        <a:t>negative</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2255</a:t>
                      </a:r>
                    </a:p>
                  </a:txBody>
                  <a:tcPr marL="0" marR="0" marT="0" marB="0" anchor="ctr"/>
                </a:tc>
                <a:extLst>
                  <a:ext uri="{0D108BD9-81ED-4DB2-BD59-A6C34878D82A}">
                    <a16:rowId xmlns:a16="http://schemas.microsoft.com/office/drawing/2014/main" val="3536742975"/>
                  </a:ext>
                </a:extLst>
              </a:tr>
              <a:tr h="903339">
                <a:tc>
                  <a:txBody>
                    <a:bodyPr/>
                    <a:lstStyle/>
                    <a:p>
                      <a:r>
                        <a:rPr lang="en-US" sz="3200" b="1">
                          <a:solidFill>
                            <a:srgbClr val="000000"/>
                          </a:solidFill>
                          <a:effectLst/>
                          <a:latin typeface="Arial" panose="020B0604020202020204" pitchFamily="34" charset="0"/>
                          <a:cs typeface="Arial" panose="020B0604020202020204" pitchFamily="34" charset="0"/>
                        </a:rPr>
                        <a:t>United States</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1/28/2020</a:t>
                      </a:r>
                    </a:p>
                  </a:txBody>
                  <a:tcPr marL="0" marR="0" marT="0" marB="0" anchor="ctr"/>
                </a:tc>
                <a:tc>
                  <a:txBody>
                    <a:bodyPr/>
                    <a:lstStyle/>
                    <a:p>
                      <a:r>
                        <a:rPr lang="en-US" sz="3200" b="1">
                          <a:solidFill>
                            <a:srgbClr val="000000"/>
                          </a:solidFill>
                          <a:latin typeface="Arial" panose="020B0604020202020204" pitchFamily="34" charset="0"/>
                          <a:cs typeface="Arial" panose="020B0604020202020204" pitchFamily="34" charset="0"/>
                        </a:rPr>
                        <a:t>neutral</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485</a:t>
                      </a:r>
                    </a:p>
                  </a:txBody>
                  <a:tcPr marL="0" marR="0" marT="0" marB="0" anchor="ctr"/>
                </a:tc>
                <a:extLst>
                  <a:ext uri="{0D108BD9-81ED-4DB2-BD59-A6C34878D82A}">
                    <a16:rowId xmlns:a16="http://schemas.microsoft.com/office/drawing/2014/main" val="114051225"/>
                  </a:ext>
                </a:extLst>
              </a:tr>
              <a:tr h="903339">
                <a:tc>
                  <a:txBody>
                    <a:bodyPr/>
                    <a:lstStyle/>
                    <a:p>
                      <a:r>
                        <a:rPr lang="en-US" sz="3200" b="1">
                          <a:solidFill>
                            <a:srgbClr val="000000"/>
                          </a:solidFill>
                          <a:effectLst/>
                          <a:latin typeface="Arial" panose="020B0604020202020204" pitchFamily="34" charset="0"/>
                          <a:cs typeface="Arial" panose="020B0604020202020204" pitchFamily="34" charset="0"/>
                        </a:rPr>
                        <a:t>United States</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1/28/2020</a:t>
                      </a:r>
                    </a:p>
                  </a:txBody>
                  <a:tcPr marL="0" marR="0" marT="0" marB="0" anchor="ctr"/>
                </a:tc>
                <a:tc>
                  <a:txBody>
                    <a:bodyPr/>
                    <a:lstStyle/>
                    <a:p>
                      <a:r>
                        <a:rPr lang="en-US" sz="3200" b="1">
                          <a:solidFill>
                            <a:srgbClr val="000000"/>
                          </a:solidFill>
                          <a:latin typeface="Arial" panose="020B0604020202020204" pitchFamily="34" charset="0"/>
                          <a:cs typeface="Arial" panose="020B0604020202020204" pitchFamily="34" charset="0"/>
                        </a:rPr>
                        <a:t>positive</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487</a:t>
                      </a:r>
                    </a:p>
                  </a:txBody>
                  <a:tcPr marL="0" marR="0" marT="0" marB="0" anchor="ctr"/>
                </a:tc>
                <a:extLst>
                  <a:ext uri="{0D108BD9-81ED-4DB2-BD59-A6C34878D82A}">
                    <a16:rowId xmlns:a16="http://schemas.microsoft.com/office/drawing/2014/main" val="707007196"/>
                  </a:ext>
                </a:extLst>
              </a:tr>
              <a:tr h="903339">
                <a:tc>
                  <a:txBody>
                    <a:bodyPr/>
                    <a:lstStyle/>
                    <a:p>
                      <a:r>
                        <a:rPr lang="en-US" sz="3200" b="1">
                          <a:solidFill>
                            <a:srgbClr val="000000"/>
                          </a:solidFill>
                          <a:effectLst/>
                          <a:latin typeface="Arial" panose="020B0604020202020204" pitchFamily="34" charset="0"/>
                          <a:cs typeface="Arial" panose="020B0604020202020204" pitchFamily="34" charset="0"/>
                        </a:rPr>
                        <a:t>United States</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1/28/2020</a:t>
                      </a:r>
                    </a:p>
                  </a:txBody>
                  <a:tcPr marL="0" marR="0" marT="0" marB="0" anchor="ctr"/>
                </a:tc>
                <a:tc>
                  <a:txBody>
                    <a:bodyPr/>
                    <a:lstStyle/>
                    <a:p>
                      <a:r>
                        <a:rPr lang="en-US" sz="3200" b="1">
                          <a:solidFill>
                            <a:srgbClr val="000000"/>
                          </a:solidFill>
                          <a:latin typeface="Arial" panose="020B0604020202020204" pitchFamily="34" charset="0"/>
                          <a:cs typeface="Arial" panose="020B0604020202020204" pitchFamily="34" charset="0"/>
                        </a:rPr>
                        <a:t>very negative</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150</a:t>
                      </a:r>
                    </a:p>
                  </a:txBody>
                  <a:tcPr marL="0" marR="0" marT="0" marB="0" anchor="ctr"/>
                </a:tc>
                <a:extLst>
                  <a:ext uri="{0D108BD9-81ED-4DB2-BD59-A6C34878D82A}">
                    <a16:rowId xmlns:a16="http://schemas.microsoft.com/office/drawing/2014/main" val="2150228863"/>
                  </a:ext>
                </a:extLst>
              </a:tr>
              <a:tr h="903339">
                <a:tc>
                  <a:txBody>
                    <a:bodyPr/>
                    <a:lstStyle/>
                    <a:p>
                      <a:r>
                        <a:rPr lang="en-US" sz="3200" b="1">
                          <a:solidFill>
                            <a:srgbClr val="000000"/>
                          </a:solidFill>
                          <a:effectLst/>
                          <a:latin typeface="Arial" panose="020B0604020202020204" pitchFamily="34" charset="0"/>
                          <a:cs typeface="Arial" panose="020B0604020202020204" pitchFamily="34" charset="0"/>
                        </a:rPr>
                        <a:t>United States</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1/28/2020</a:t>
                      </a:r>
                    </a:p>
                  </a:txBody>
                  <a:tcPr marL="0" marR="0" marT="0" marB="0" anchor="ctr"/>
                </a:tc>
                <a:tc>
                  <a:txBody>
                    <a:bodyPr/>
                    <a:lstStyle/>
                    <a:p>
                      <a:r>
                        <a:rPr lang="en-US" sz="3200" b="1">
                          <a:solidFill>
                            <a:srgbClr val="000000"/>
                          </a:solidFill>
                          <a:latin typeface="Arial" panose="020B0604020202020204" pitchFamily="34" charset="0"/>
                          <a:cs typeface="Arial" panose="020B0604020202020204" pitchFamily="34" charset="0"/>
                        </a:rPr>
                        <a:t>very positive</a:t>
                      </a:r>
                    </a:p>
                  </a:txBody>
                  <a:tcPr marL="0" marR="0" marT="0" marB="0" anchor="ctr"/>
                </a:tc>
                <a:tc>
                  <a:txBody>
                    <a:bodyPr/>
                    <a:lstStyle/>
                    <a:p>
                      <a:pPr algn="ctr"/>
                      <a:r>
                        <a:rPr lang="en-US" sz="3200" b="1">
                          <a:solidFill>
                            <a:srgbClr val="000000"/>
                          </a:solidFill>
                          <a:latin typeface="Arial" panose="020B0604020202020204" pitchFamily="34" charset="0"/>
                          <a:cs typeface="Arial" panose="020B0604020202020204" pitchFamily="34" charset="0"/>
                        </a:rPr>
                        <a:t>11</a:t>
                      </a:r>
                    </a:p>
                  </a:txBody>
                  <a:tcPr marL="0" marR="0" marT="0" marB="0" anchor="ctr"/>
                </a:tc>
                <a:extLst>
                  <a:ext uri="{0D108BD9-81ED-4DB2-BD59-A6C34878D82A}">
                    <a16:rowId xmlns:a16="http://schemas.microsoft.com/office/drawing/2014/main" val="3546874198"/>
                  </a:ext>
                </a:extLst>
              </a:tr>
            </a:tbl>
          </a:graphicData>
        </a:graphic>
      </p:graphicFrame>
      <p:sp>
        <p:nvSpPr>
          <p:cNvPr id="2" name="TextBox 1">
            <a:extLst>
              <a:ext uri="{FF2B5EF4-FFF2-40B4-BE49-F238E27FC236}">
                <a16:creationId xmlns:a16="http://schemas.microsoft.com/office/drawing/2014/main" id="{B7C32102-B67A-4C8C-B276-9CB4381BE11E}"/>
              </a:ext>
            </a:extLst>
          </p:cNvPr>
          <p:cNvSpPr txBox="1"/>
          <p:nvPr/>
        </p:nvSpPr>
        <p:spPr>
          <a:xfrm>
            <a:off x="2018773" y="9930276"/>
            <a:ext cx="10347325"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a:r>
              <a:rPr lang="en-US" sz="3600" b="1">
                <a:latin typeface="Arial"/>
                <a:cs typeface="Arial"/>
              </a:rPr>
              <a:t>Output file detail and performance:</a:t>
            </a:r>
            <a:r>
              <a:rPr lang="en-US" sz="3600">
                <a:latin typeface="Arial"/>
                <a:cs typeface="Arial"/>
              </a:rPr>
              <a:t>​</a:t>
            </a:r>
            <a:endParaRPr lang="en-US" sz="3600"/>
          </a:p>
          <a:p>
            <a:pPr algn="l"/>
            <a:r>
              <a:rPr lang="en-US" sz="3600">
                <a:latin typeface="Arial"/>
                <a:cs typeface="Arial"/>
              </a:rPr>
              <a:t>​Total Rows: 1,707​</a:t>
            </a:r>
          </a:p>
          <a:p>
            <a:pPr algn="l">
              <a:buChar char="•"/>
            </a:pPr>
            <a:r>
              <a:rPr lang="en-US" sz="3600">
                <a:latin typeface="Arial"/>
                <a:cs typeface="Arial"/>
              </a:rPr>
              <a:t>File Size: 71.6KB​</a:t>
            </a:r>
          </a:p>
          <a:p>
            <a:pPr algn="l">
              <a:buChar char="•"/>
            </a:pPr>
            <a:r>
              <a:rPr lang="en-US" sz="3600">
                <a:latin typeface="Arial"/>
                <a:cs typeface="Arial"/>
              </a:rPr>
              <a:t>Computation Time: 67.469 seconds​</a:t>
            </a:r>
            <a:endParaRPr lang="en-US" sz="3600">
              <a:solidFill>
                <a:srgbClr val="5E5E5E"/>
              </a:solidFill>
              <a:latin typeface="Arial"/>
              <a:cs typeface="Arial"/>
            </a:endParaRPr>
          </a:p>
        </p:txBody>
      </p:sp>
    </p:spTree>
    <p:extLst>
      <p:ext uri="{BB962C8B-B14F-4D97-AF65-F5344CB8AC3E}">
        <p14:creationId xmlns:p14="http://schemas.microsoft.com/office/powerpoint/2010/main" val="329071196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a:extLst>
              <a:ext uri="{FF2B5EF4-FFF2-40B4-BE49-F238E27FC236}">
                <a16:creationId xmlns:a16="http://schemas.microsoft.com/office/drawing/2014/main" id="{5A989DC5-1A97-B441-8877-79A29FD3C89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1195187" y="401487"/>
            <a:ext cx="2435397" cy="2789188"/>
          </a:xfrm>
          <a:prstGeom prst="rect">
            <a:avLst/>
          </a:prstGeom>
          <a:ln w="12700">
            <a:miter lim="400000"/>
          </a:ln>
        </p:spPr>
      </p:pic>
      <p:sp>
        <p:nvSpPr>
          <p:cNvPr id="9" name="Analysis #2 - Background">
            <a:extLst>
              <a:ext uri="{FF2B5EF4-FFF2-40B4-BE49-F238E27FC236}">
                <a16:creationId xmlns:a16="http://schemas.microsoft.com/office/drawing/2014/main" id="{FE86C388-EDBB-6247-996A-A9C28214B022}"/>
              </a:ext>
            </a:extLst>
          </p:cNvPr>
          <p:cNvSpPr txBox="1"/>
          <p:nvPr/>
        </p:nvSpPr>
        <p:spPr>
          <a:xfrm>
            <a:off x="1206500" y="2255896"/>
            <a:ext cx="21971001" cy="9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t">
            <a:normAutofit/>
          </a:bodyPr>
          <a:lstStyle>
            <a:lvl1pPr algn="l" defTabSz="825500">
              <a:defRPr sz="5500" b="1">
                <a:solidFill>
                  <a:srgbClr val="000000"/>
                </a:solidFill>
              </a:defRPr>
            </a:lvl1pPr>
          </a:lstStyle>
          <a:p>
            <a:r>
              <a:rPr>
                <a:latin typeface="Arial"/>
                <a:cs typeface="Arial"/>
              </a:rPr>
              <a:t>Analysis </a:t>
            </a:r>
            <a:r>
              <a:rPr lang="en-US">
                <a:latin typeface="Arial"/>
                <a:cs typeface="Arial"/>
              </a:rPr>
              <a:t>1 – 3D map analysis</a:t>
            </a:r>
            <a:endParaRPr>
              <a:latin typeface="Arial"/>
              <a:cs typeface="Arial"/>
            </a:endParaRPr>
          </a:p>
        </p:txBody>
      </p:sp>
      <p:sp>
        <p:nvSpPr>
          <p:cNvPr id="13" name="Check-ins per day.">
            <a:extLst>
              <a:ext uri="{FF2B5EF4-FFF2-40B4-BE49-F238E27FC236}">
                <a16:creationId xmlns:a16="http://schemas.microsoft.com/office/drawing/2014/main" id="{F5F789DB-C763-4C40-81E8-0401C720FD4F}"/>
              </a:ext>
            </a:extLst>
          </p:cNvPr>
          <p:cNvSpPr txBox="1">
            <a:spLocks noGrp="1"/>
          </p:cNvSpPr>
          <p:nvPr>
            <p:ph type="title"/>
          </p:nvPr>
        </p:nvSpPr>
        <p:spPr>
          <a:xfrm>
            <a:off x="1206500" y="1079500"/>
            <a:ext cx="21971000" cy="1433163"/>
          </a:xfrm>
          <a:prstGeom prst="rect">
            <a:avLst/>
          </a:prstGeom>
        </p:spPr>
        <p:txBody>
          <a:bodyPr lIns="50800" tIns="50800" rIns="50800" bIns="50800" anchor="t">
            <a:normAutofit/>
          </a:bodyPr>
          <a:lstStyle/>
          <a:p>
            <a:r>
              <a:rPr lang="en-US">
                <a:latin typeface="Arial"/>
                <a:cs typeface="Arial"/>
              </a:rPr>
              <a:t>COIVD-19 Twitter Sentiment Analysis</a:t>
            </a:r>
            <a:endParaRPr lang="en-US"/>
          </a:p>
        </p:txBody>
      </p:sp>
      <p:pic>
        <p:nvPicPr>
          <p:cNvPr id="2" name="Covid-19 tweet sentiment">
            <a:hlinkClick r:id="" action="ppaction://media"/>
            <a:extLst>
              <a:ext uri="{FF2B5EF4-FFF2-40B4-BE49-F238E27FC236}">
                <a16:creationId xmlns:a16="http://schemas.microsoft.com/office/drawing/2014/main" id="{E2933E14-C22A-437B-88DC-9B827F9FE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23872" y="3566114"/>
            <a:ext cx="16336255" cy="9189143"/>
          </a:xfrm>
          <a:prstGeom prst="rect">
            <a:avLst/>
          </a:prstGeom>
        </p:spPr>
      </p:pic>
    </p:spTree>
    <p:extLst>
      <p:ext uri="{BB962C8B-B14F-4D97-AF65-F5344CB8AC3E}">
        <p14:creationId xmlns:p14="http://schemas.microsoft.com/office/powerpoint/2010/main" val="33952771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BFCB54C2E1B0F458FABE9CE5A0C8EA5" ma:contentTypeVersion="9" ma:contentTypeDescription="Create a new document." ma:contentTypeScope="" ma:versionID="f33b23811f7851460e846409febfd4f7">
  <xsd:schema xmlns:xsd="http://www.w3.org/2001/XMLSchema" xmlns:xs="http://www.w3.org/2001/XMLSchema" xmlns:p="http://schemas.microsoft.com/office/2006/metadata/properties" xmlns:ns2="0713cc08-2a5a-4819-9291-6e62c3964a5e" targetNamespace="http://schemas.microsoft.com/office/2006/metadata/properties" ma:root="true" ma:fieldsID="213ea45dc1296fb242ca2a840481cb3f" ns2:_="">
    <xsd:import namespace="0713cc08-2a5a-4819-9291-6e62c3964a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13cc08-2a5a-4819-9291-6e62c3964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B9C1A84-51EB-482D-AD99-D06350E5293C}">
  <ds:schemaRefs>
    <ds:schemaRef ds:uri="http://schemas.microsoft.com/sharepoint/v3/contenttype/forms"/>
  </ds:schemaRefs>
</ds:datastoreItem>
</file>

<file path=customXml/itemProps2.xml><?xml version="1.0" encoding="utf-8"?>
<ds:datastoreItem xmlns:ds="http://schemas.openxmlformats.org/officeDocument/2006/customXml" ds:itemID="{944CED9F-8FAA-49B2-95D0-73BEC2CDA50E}">
  <ds:schemaRefs>
    <ds:schemaRef ds:uri="0713cc08-2a5a-4819-9291-6e62c3964a5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4E27A2E-CC01-404C-A150-FB158EEB4B45}">
  <ds:schemaRefs>
    <ds:schemaRef ds:uri="0713cc08-2a5a-4819-9291-6e62c3964a5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359</TotalTime>
  <Words>2249</Words>
  <Application>Microsoft Office PowerPoint</Application>
  <PresentationFormat>Custom</PresentationFormat>
  <Paragraphs>738</Paragraphs>
  <Slides>25</Slides>
  <Notes>20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Helvetica Neue</vt:lpstr>
      <vt:lpstr>Helvetica Neue Medium</vt:lpstr>
      <vt:lpstr>Arial</vt:lpstr>
      <vt:lpstr>Calibri</vt:lpstr>
      <vt:lpstr>Wingdings</vt:lpstr>
      <vt:lpstr>21_BasicWhite</vt:lpstr>
      <vt:lpstr>CIS 4560: Team 5 </vt:lpstr>
      <vt:lpstr>Introduction</vt:lpstr>
      <vt:lpstr>PowerPoint Presentation</vt:lpstr>
      <vt:lpstr>Hadoop Cluster Specifications</vt:lpstr>
      <vt:lpstr>Workflow</vt:lpstr>
      <vt:lpstr>The Dataset</vt:lpstr>
      <vt:lpstr>COIVD-19 Twitter Sentiment Analysis</vt:lpstr>
      <vt:lpstr>Covid-19 Tweeter Sentiment Analysis</vt:lpstr>
      <vt:lpstr>COIVD-19 Twitter Sentiment Analysis</vt:lpstr>
      <vt:lpstr>COIVD-19 Twitter Sentiment Analysis</vt:lpstr>
      <vt:lpstr>Vaccinations &amp; New Cases</vt:lpstr>
      <vt:lpstr>Vaccinations &amp; New Cases</vt:lpstr>
      <vt:lpstr>Vaccinations &amp; New Cases</vt:lpstr>
      <vt:lpstr>Vaccinations &amp; New Cases</vt:lpstr>
      <vt:lpstr>COVID-19 New Cases &amp; Vaccinations </vt:lpstr>
      <vt:lpstr>COVID-19 New Cases &amp; Vaccinations </vt:lpstr>
      <vt:lpstr>COVID-19 New Cases &amp; Vaccinations </vt:lpstr>
      <vt:lpstr>Vaccinations &amp; New Cases</vt:lpstr>
      <vt:lpstr>Covid-19 New Cases</vt:lpstr>
      <vt:lpstr>Covid-19 New Cases per Million</vt:lpstr>
      <vt:lpstr>Covid-19 New Cases</vt:lpstr>
      <vt:lpstr>COVID-19 Total Deaths</vt:lpstr>
      <vt:lpstr>Total Deaths</vt:lpstr>
      <vt:lpstr>Total Deaths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4560: Team 2</dc:title>
  <dc:creator>Jae Hoon Lee</dc:creator>
  <cp:lastModifiedBy>Lee, Jae Hoon</cp:lastModifiedBy>
  <cp:revision>2</cp:revision>
  <cp:lastPrinted>2021-05-03T03:23:16Z</cp:lastPrinted>
  <dcterms:modified xsi:type="dcterms:W3CDTF">2021-05-11T06:13:06Z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0x0101009BFCB54C2E1B0F458FABE9CE5A0C8EA5</vt:lpwstr>
  </property>
</Properties>
</file>